
<file path=[Content_Types].xml><?xml version="1.0" encoding="utf-8"?>
<Types xmlns="http://schemas.openxmlformats.org/package/2006/content-types">
  <Default Extension="xml" ContentType="application/xml"/>
  <Default Extension="jpeg" ContentType="image/jpeg"/>
  <Default Extension="bin" ContentType="image/unknown"/>
  <Default Extension="rels" ContentType="application/vnd.openxmlformats-package.relationships+xml"/>
  <Default Extension="tiff" ContentType="image/tiff"/>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4" Type="http://schemas.openxmlformats.org/package/2006/relationships/metadata/core-properties" Target="docProps/core.xml"/><Relationship Id="rId5" Type="http://schemas.openxmlformats.org/officeDocument/2006/relationships/extended-properties" Target="docProps/app.xml"/><Relationship Id="rId1" Type="http://schemas.microsoft.com/office/2011/relationships/webextensiontaskpanes" Target="ppt/webextensions/taskpanes.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7" r:id="rId1"/>
  </p:sldMasterIdLst>
  <p:sldIdLst>
    <p:sldId id="256" r:id="rId2"/>
    <p:sldId id="263" r:id="rId3"/>
    <p:sldId id="268" r:id="rId4"/>
    <p:sldId id="257" r:id="rId5"/>
    <p:sldId id="258" r:id="rId6"/>
    <p:sldId id="270" r:id="rId7"/>
    <p:sldId id="269" r:id="rId8"/>
    <p:sldId id="271" r:id="rId9"/>
    <p:sldId id="272" r:id="rId10"/>
    <p:sldId id="274" r:id="rId11"/>
    <p:sldId id="259" r:id="rId12"/>
    <p:sldId id="260" r:id="rId13"/>
    <p:sldId id="261" r:id="rId14"/>
    <p:sldId id="262" r:id="rId15"/>
    <p:sldId id="264" r:id="rId16"/>
    <p:sldId id="265" r:id="rId17"/>
    <p:sldId id="266" r:id="rId18"/>
    <p:sldId id="277" r:id="rId19"/>
    <p:sldId id="273" r:id="rId20"/>
    <p:sldId id="275" r:id="rId21"/>
    <p:sldId id="276"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4843"/>
    <p:restoredTop sz="94648"/>
  </p:normalViewPr>
  <p:slideViewPr>
    <p:cSldViewPr snapToGrid="0" snapToObjects="1">
      <p:cViewPr>
        <p:scale>
          <a:sx n="80" d="100"/>
          <a:sy n="80" d="100"/>
        </p:scale>
        <p:origin x="696" y="88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presProps" Target="presProps.xml"/><Relationship Id="rId24" Type="http://schemas.openxmlformats.org/officeDocument/2006/relationships/viewProps" Target="viewProps.xml"/><Relationship Id="rId25" Type="http://schemas.openxmlformats.org/officeDocument/2006/relationships/theme" Target="theme/theme1.xml"/><Relationship Id="rId2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accent1"/>
        </a:solidFill>
        <a:effectLst/>
      </p:bgPr>
    </p:bg>
    <p:spTree>
      <p:nvGrpSpPr>
        <p:cNvPr id="1" name=""/>
        <p:cNvGrpSpPr/>
        <p:nvPr/>
      </p:nvGrpSpPr>
      <p:grpSpPr>
        <a:xfrm>
          <a:off x="0" y="0"/>
          <a:ext cx="0" cy="0"/>
          <a:chOff x="0" y="0"/>
          <a:chExt cx="0" cy="0"/>
        </a:xfrm>
      </p:grpSpPr>
      <p:sp>
        <p:nvSpPr>
          <p:cNvPr id="11" name="Freeform 6" title="scalloped circle"/>
          <p:cNvSpPr/>
          <p:nvPr/>
        </p:nvSpPr>
        <p:spPr bwMode="auto">
          <a:xfrm>
            <a:off x="3557016" y="63093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1078523" y="1098388"/>
            <a:ext cx="10318418" cy="4394988"/>
          </a:xfrm>
        </p:spPr>
        <p:txBody>
          <a:bodyPr anchor="ctr">
            <a:noAutofit/>
          </a:bodyPr>
          <a:lstStyle>
            <a:lvl1pPr algn="ctr">
              <a:defRPr sz="10000" spc="800" baseline="0"/>
            </a:lvl1pPr>
          </a:lstStyle>
          <a:p>
            <a:r>
              <a:rPr lang="en-US" smtClean="0"/>
              <a:t>Click to edit Master title style</a:t>
            </a:r>
            <a:endParaRPr lang="en-US" dirty="0"/>
          </a:p>
        </p:txBody>
      </p:sp>
      <p:sp>
        <p:nvSpPr>
          <p:cNvPr id="3" name="Subtitle 2"/>
          <p:cNvSpPr>
            <a:spLocks noGrp="1"/>
          </p:cNvSpPr>
          <p:nvPr>
            <p:ph type="subTitle" idx="1"/>
          </p:nvPr>
        </p:nvSpPr>
        <p:spPr>
          <a:xfrm>
            <a:off x="2215045" y="5979196"/>
            <a:ext cx="8045373" cy="742279"/>
          </a:xfrm>
        </p:spPr>
        <p:txBody>
          <a:bodyPr anchor="t">
            <a:normAutofit/>
          </a:bodyPr>
          <a:lstStyle>
            <a:lvl1pPr marL="0" indent="0" algn="ctr">
              <a:lnSpc>
                <a:spcPct val="100000"/>
              </a:lnSpc>
              <a:buNone/>
              <a:defRPr sz="2000" b="1" i="0" cap="all" spc="4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1078523" y="6375679"/>
            <a:ext cx="2329722" cy="348462"/>
          </a:xfrm>
        </p:spPr>
        <p:txBody>
          <a:bodyPr/>
          <a:lstStyle>
            <a:lvl1pPr>
              <a:defRPr baseline="0">
                <a:solidFill>
                  <a:schemeClr val="accent1">
                    <a:lumMod val="50000"/>
                  </a:schemeClr>
                </a:solidFill>
              </a:defRPr>
            </a:lvl1pPr>
          </a:lstStyle>
          <a:p>
            <a:fld id="{5D30DF73-51BF-C44D-B9EE-6F685FF58704}" type="datetimeFigureOut">
              <a:rPr lang="en-US" smtClean="0"/>
              <a:t>9/1/16</a:t>
            </a:fld>
            <a:endParaRPr lang="en-US"/>
          </a:p>
        </p:txBody>
      </p:sp>
      <p:sp>
        <p:nvSpPr>
          <p:cNvPr id="5" name="Footer Placeholder 4"/>
          <p:cNvSpPr>
            <a:spLocks noGrp="1"/>
          </p:cNvSpPr>
          <p:nvPr>
            <p:ph type="ftr" sz="quarter" idx="11"/>
          </p:nvPr>
        </p:nvSpPr>
        <p:spPr>
          <a:xfrm>
            <a:off x="4180332" y="6375679"/>
            <a:ext cx="4114800" cy="345796"/>
          </a:xfrm>
        </p:spPr>
        <p:txBody>
          <a:bodyPr/>
          <a:lstStyle>
            <a:lvl1pPr>
              <a:defRPr baseline="0">
                <a:solidFill>
                  <a:schemeClr val="accent1">
                    <a:lumMod val="50000"/>
                  </a:schemeClr>
                </a:solidFill>
              </a:defRPr>
            </a:lvl1pPr>
          </a:lstStyle>
          <a:p>
            <a:endParaRPr lang="en-US"/>
          </a:p>
        </p:txBody>
      </p:sp>
      <p:sp>
        <p:nvSpPr>
          <p:cNvPr id="6" name="Slide Number Placeholder 5"/>
          <p:cNvSpPr>
            <a:spLocks noGrp="1"/>
          </p:cNvSpPr>
          <p:nvPr>
            <p:ph type="sldNum" sz="quarter" idx="12"/>
          </p:nvPr>
        </p:nvSpPr>
        <p:spPr>
          <a:xfrm>
            <a:off x="9067218" y="6375679"/>
            <a:ext cx="2329723" cy="345796"/>
          </a:xfrm>
        </p:spPr>
        <p:txBody>
          <a:bodyPr/>
          <a:lstStyle>
            <a:lvl1pPr>
              <a:defRPr baseline="0">
                <a:solidFill>
                  <a:schemeClr val="accent1">
                    <a:lumMod val="50000"/>
                  </a:schemeClr>
                </a:solidFill>
              </a:defRPr>
            </a:lvl1pPr>
          </a:lstStyle>
          <a:p>
            <a:fld id="{EDC10B22-B078-B849-B11B-DD2C1191A646}" type="slidenum">
              <a:rPr lang="en-US" smtClean="0"/>
              <a:t>‹#›</a:t>
            </a:fld>
            <a:endParaRPr lang="en-US"/>
          </a:p>
        </p:txBody>
      </p:sp>
      <p:sp>
        <p:nvSpPr>
          <p:cNvPr id="13" name="Rectangle 12" title="left edge border"/>
          <p:cNvSpPr/>
          <p:nvPr/>
        </p:nvSpPr>
        <p:spPr>
          <a:xfrm>
            <a:off x="0" y="0"/>
            <a:ext cx="28346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209583090"/>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D30DF73-51BF-C44D-B9EE-6F685FF58704}" type="datetimeFigureOut">
              <a:rPr lang="en-US" smtClean="0"/>
              <a:t>9/1/16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C10B22-B078-B849-B11B-DD2C1191A646}" type="slidenum">
              <a:rPr lang="en-US" smtClean="0"/>
              <a:t>‹#›</a:t>
            </a:fld>
            <a:endParaRPr lang="en-US"/>
          </a:p>
        </p:txBody>
      </p:sp>
    </p:spTree>
    <p:extLst>
      <p:ext uri="{BB962C8B-B14F-4D97-AF65-F5344CB8AC3E}">
        <p14:creationId xmlns:p14="http://schemas.microsoft.com/office/powerpoint/2010/main" val="12836441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066321" y="382386"/>
            <a:ext cx="1492132" cy="5600404"/>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57300" y="382385"/>
            <a:ext cx="8392585" cy="560040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D30DF73-51BF-C44D-B9EE-6F685FF58704}" type="datetimeFigureOut">
              <a:rPr lang="en-US" smtClean="0"/>
              <a:t>9/1/16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C10B22-B078-B849-B11B-DD2C1191A646}" type="slidenum">
              <a:rPr lang="en-US" smtClean="0"/>
              <a:t>‹#›</a:t>
            </a:fld>
            <a:endParaRPr lang="en-US"/>
          </a:p>
        </p:txBody>
      </p:sp>
    </p:spTree>
    <p:extLst>
      <p:ext uri="{BB962C8B-B14F-4D97-AF65-F5344CB8AC3E}">
        <p14:creationId xmlns:p14="http://schemas.microsoft.com/office/powerpoint/2010/main" val="5865953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D30DF73-51BF-C44D-B9EE-6F685FF58704}" type="datetimeFigureOut">
              <a:rPr lang="en-US" smtClean="0"/>
              <a:t>9/1/16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C10B22-B078-B849-B11B-DD2C1191A646}" type="slidenum">
              <a:rPr lang="en-US" smtClean="0"/>
              <a:t>‹#›</a:t>
            </a:fld>
            <a:endParaRPr lang="en-US"/>
          </a:p>
        </p:txBody>
      </p:sp>
    </p:spTree>
    <p:extLst>
      <p:ext uri="{BB962C8B-B14F-4D97-AF65-F5344CB8AC3E}">
        <p14:creationId xmlns:p14="http://schemas.microsoft.com/office/powerpoint/2010/main" val="13827911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42929" y="1073888"/>
            <a:ext cx="8187071" cy="4064627"/>
          </a:xfrm>
        </p:spPr>
        <p:txBody>
          <a:bodyPr anchor="b">
            <a:normAutofit/>
          </a:bodyPr>
          <a:lstStyle>
            <a:lvl1pPr>
              <a:defRPr sz="8400" spc="800" baseline="0">
                <a:solidFill>
                  <a:schemeClr val="tx2"/>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3242930" y="5159781"/>
            <a:ext cx="7017488" cy="951135"/>
          </a:xfrm>
        </p:spPr>
        <p:txBody>
          <a:bodyPr>
            <a:normAutofit/>
          </a:bodyPr>
          <a:lstStyle>
            <a:lvl1pPr marL="0" indent="0">
              <a:lnSpc>
                <a:spcPct val="100000"/>
              </a:lnSpc>
              <a:buNone/>
              <a:defRPr sz="2000" b="1" i="0" cap="all" spc="400" baseline="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3236546" y="6375679"/>
            <a:ext cx="1493947" cy="348462"/>
          </a:xfrm>
        </p:spPr>
        <p:txBody>
          <a:bodyPr/>
          <a:lstStyle>
            <a:lvl1pPr>
              <a:defRPr baseline="0">
                <a:solidFill>
                  <a:schemeClr val="tx2"/>
                </a:solidFill>
              </a:defRPr>
            </a:lvl1pPr>
          </a:lstStyle>
          <a:p>
            <a:fld id="{5D30DF73-51BF-C44D-B9EE-6F685FF58704}" type="datetimeFigureOut">
              <a:rPr lang="en-US" smtClean="0"/>
              <a:t>9/1/16</a:t>
            </a:fld>
            <a:endParaRPr lang="en-US"/>
          </a:p>
        </p:txBody>
      </p:sp>
      <p:sp>
        <p:nvSpPr>
          <p:cNvPr id="5" name="Footer Placeholder 4"/>
          <p:cNvSpPr>
            <a:spLocks noGrp="1"/>
          </p:cNvSpPr>
          <p:nvPr>
            <p:ph type="ftr" sz="quarter" idx="11"/>
          </p:nvPr>
        </p:nvSpPr>
        <p:spPr>
          <a:xfrm>
            <a:off x="5279064" y="6375679"/>
            <a:ext cx="4114800" cy="345796"/>
          </a:xfrm>
        </p:spPr>
        <p:txBody>
          <a:bodyPr/>
          <a:lstStyle>
            <a:lvl1pPr>
              <a:defRPr baseline="0">
                <a:solidFill>
                  <a:schemeClr val="tx2"/>
                </a:solidFill>
              </a:defRPr>
            </a:lvl1pPr>
          </a:lstStyle>
          <a:p>
            <a:endParaRPr lang="en-US"/>
          </a:p>
        </p:txBody>
      </p:sp>
      <p:sp>
        <p:nvSpPr>
          <p:cNvPr id="6" name="Slide Number Placeholder 5"/>
          <p:cNvSpPr>
            <a:spLocks noGrp="1"/>
          </p:cNvSpPr>
          <p:nvPr>
            <p:ph type="sldNum" sz="quarter" idx="12"/>
          </p:nvPr>
        </p:nvSpPr>
        <p:spPr>
          <a:xfrm>
            <a:off x="9942434" y="6375679"/>
            <a:ext cx="1487566" cy="345796"/>
          </a:xfrm>
        </p:spPr>
        <p:txBody>
          <a:bodyPr/>
          <a:lstStyle>
            <a:lvl1pPr>
              <a:defRPr baseline="0">
                <a:solidFill>
                  <a:schemeClr val="tx2"/>
                </a:solidFill>
              </a:defRPr>
            </a:lvl1pPr>
          </a:lstStyle>
          <a:p>
            <a:fld id="{EDC10B22-B078-B849-B11B-DD2C1191A646}" type="slidenum">
              <a:rPr lang="en-US" smtClean="0"/>
              <a:t>‹#›</a:t>
            </a:fld>
            <a:endParaRPr lang="en-US"/>
          </a:p>
        </p:txBody>
      </p:sp>
      <p:grpSp>
        <p:nvGrpSpPr>
          <p:cNvPr id="7" name="Group 6" title="left scallop shape"/>
          <p:cNvGrpSpPr/>
          <p:nvPr/>
        </p:nvGrpSpPr>
        <p:grpSpPr>
          <a:xfrm>
            <a:off x="0" y="0"/>
            <a:ext cx="2814638" cy="6858000"/>
            <a:chOff x="0" y="0"/>
            <a:chExt cx="2814638" cy="6858000"/>
          </a:xfrm>
        </p:grpSpPr>
        <p:sp>
          <p:nvSpPr>
            <p:cNvPr id="11" name="Freeform 6" title="left scallop shape"/>
            <p:cNvSpPr/>
            <p:nvPr/>
          </p:nvSpPr>
          <p:spPr bwMode="auto">
            <a:xfrm>
              <a:off x="0" y="0"/>
              <a:ext cx="2814638"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6" name="Freeform 11" title="left scallop inline"/>
            <p:cNvSpPr/>
            <p:nvPr/>
          </p:nvSpPr>
          <p:spPr bwMode="auto">
            <a:xfrm>
              <a:off x="874382" y="0"/>
              <a:ext cx="1646238"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extLst>
      <p:ext uri="{BB962C8B-B14F-4D97-AF65-F5344CB8AC3E}">
        <p14:creationId xmlns:p14="http://schemas.microsoft.com/office/powerpoint/2010/main" val="502460462"/>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257300" y="2286000"/>
            <a:ext cx="4800600" cy="36195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647796" y="2286000"/>
            <a:ext cx="4800600" cy="36195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D30DF73-51BF-C44D-B9EE-6F685FF58704}" type="datetimeFigureOut">
              <a:rPr lang="en-US" smtClean="0"/>
              <a:t>9/1/16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DC10B22-B078-B849-B11B-DD2C1191A646}" type="slidenum">
              <a:rPr lang="en-US" smtClean="0"/>
              <a:t>‹#›</a:t>
            </a:fld>
            <a:endParaRPr lang="en-US"/>
          </a:p>
        </p:txBody>
      </p:sp>
    </p:spTree>
    <p:extLst>
      <p:ext uri="{BB962C8B-B14F-4D97-AF65-F5344CB8AC3E}">
        <p14:creationId xmlns:p14="http://schemas.microsoft.com/office/powerpoint/2010/main" val="947284830"/>
      </p:ext>
    </p:extLst>
  </p:cSld>
  <p:clrMapOvr>
    <a:masterClrMapping/>
  </p:clrMapOvr>
  <p:extLst mod="1">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252728" y="381000"/>
            <a:ext cx="10172700" cy="149351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251678"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57300" y="2909102"/>
            <a:ext cx="4800600" cy="299639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633864"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33864" y="2909102"/>
            <a:ext cx="4800600" cy="299639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D30DF73-51BF-C44D-B9EE-6F685FF58704}" type="datetimeFigureOut">
              <a:rPr lang="en-US" smtClean="0"/>
              <a:t>9/1/16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DC10B22-B078-B849-B11B-DD2C1191A646}" type="slidenum">
              <a:rPr lang="en-US" smtClean="0"/>
              <a:t>‹#›</a:t>
            </a:fld>
            <a:endParaRPr lang="en-US"/>
          </a:p>
        </p:txBody>
      </p:sp>
    </p:spTree>
    <p:extLst>
      <p:ext uri="{BB962C8B-B14F-4D97-AF65-F5344CB8AC3E}">
        <p14:creationId xmlns:p14="http://schemas.microsoft.com/office/powerpoint/2010/main" val="1719862599"/>
      </p:ext>
    </p:extLst>
  </p:cSld>
  <p:clrMapOvr>
    <a:masterClrMapping/>
  </p:clrMapOvr>
  <p:extLst mod="1">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5D30DF73-51BF-C44D-B9EE-6F685FF58704}" type="datetimeFigureOut">
              <a:rPr lang="en-US" smtClean="0"/>
              <a:t>9/1/16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DC10B22-B078-B849-B11B-DD2C1191A646}" type="slidenum">
              <a:rPr lang="en-US" smtClean="0"/>
              <a:t>‹#›</a:t>
            </a:fld>
            <a:endParaRPr lang="en-US"/>
          </a:p>
        </p:txBody>
      </p:sp>
    </p:spTree>
    <p:extLst>
      <p:ext uri="{BB962C8B-B14F-4D97-AF65-F5344CB8AC3E}">
        <p14:creationId xmlns:p14="http://schemas.microsoft.com/office/powerpoint/2010/main" val="6008127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D30DF73-51BF-C44D-B9EE-6F685FF58704}" type="datetimeFigureOut">
              <a:rPr lang="en-US" smtClean="0"/>
              <a:t>9/1/16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DC10B22-B078-B849-B11B-DD2C1191A646}" type="slidenum">
              <a:rPr lang="en-US" smtClean="0"/>
              <a:t>‹#›</a:t>
            </a:fld>
            <a:endParaRPr lang="en-US"/>
          </a:p>
        </p:txBody>
      </p:sp>
    </p:spTree>
    <p:extLst>
      <p:ext uri="{BB962C8B-B14F-4D97-AF65-F5344CB8AC3E}">
        <p14:creationId xmlns:p14="http://schemas.microsoft.com/office/powerpoint/2010/main" val="392167617"/>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8337884" y="457199"/>
            <a:ext cx="3092115" cy="1196671"/>
          </a:xfrm>
        </p:spPr>
        <p:txBody>
          <a:bodyPr anchor="b">
            <a:normAutofit/>
          </a:bodyPr>
          <a:lstStyle>
            <a:lvl1pPr>
              <a:lnSpc>
                <a:spcPct val="100000"/>
              </a:lnSpc>
              <a:defRPr sz="1900" b="1" i="0" cap="all" spc="300" baseline="0">
                <a:solidFill>
                  <a:schemeClr val="accent1"/>
                </a:solidFill>
                <a:latin typeface="+mn-lt"/>
              </a:defRPr>
            </a:lvl1pPr>
          </a:lstStyle>
          <a:p>
            <a:r>
              <a:rPr lang="en-US" smtClean="0"/>
              <a:t>Click to edit Master title style</a:t>
            </a:r>
            <a:endParaRPr lang="en-US" dirty="0"/>
          </a:p>
        </p:txBody>
      </p:sp>
      <p:sp>
        <p:nvSpPr>
          <p:cNvPr id="3" name="Content Placeholder 2"/>
          <p:cNvSpPr>
            <a:spLocks noGrp="1"/>
          </p:cNvSpPr>
          <p:nvPr>
            <p:ph idx="1"/>
          </p:nvPr>
        </p:nvSpPr>
        <p:spPr>
          <a:xfrm>
            <a:off x="765051" y="920377"/>
            <a:ext cx="6158418" cy="49851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337885" y="1741336"/>
            <a:ext cx="3092115"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765051" y="6375679"/>
            <a:ext cx="1233355" cy="348462"/>
          </a:xfrm>
        </p:spPr>
        <p:txBody>
          <a:bodyPr/>
          <a:lstStyle/>
          <a:p>
            <a:fld id="{5D30DF73-51BF-C44D-B9EE-6F685FF58704}" type="datetimeFigureOut">
              <a:rPr lang="en-US" smtClean="0"/>
              <a:t>9/1/16</a:t>
            </a:fld>
            <a:endParaRPr lang="en-US"/>
          </a:p>
        </p:txBody>
      </p:sp>
      <p:sp>
        <p:nvSpPr>
          <p:cNvPr id="6" name="Footer Placeholder 5"/>
          <p:cNvSpPr>
            <a:spLocks noGrp="1"/>
          </p:cNvSpPr>
          <p:nvPr>
            <p:ph type="ftr" sz="quarter" idx="11"/>
          </p:nvPr>
        </p:nvSpPr>
        <p:spPr>
          <a:xfrm>
            <a:off x="2103620" y="6375679"/>
            <a:ext cx="3482179" cy="345796"/>
          </a:xfrm>
        </p:spPr>
        <p:txBody>
          <a:bodyPr/>
          <a:lstStyle/>
          <a:p>
            <a:endParaRPr lang="en-US"/>
          </a:p>
        </p:txBody>
      </p:sp>
      <p:sp>
        <p:nvSpPr>
          <p:cNvPr id="7" name="Slide Number Placeholder 6"/>
          <p:cNvSpPr>
            <a:spLocks noGrp="1"/>
          </p:cNvSpPr>
          <p:nvPr>
            <p:ph type="sldNum" sz="quarter" idx="12"/>
          </p:nvPr>
        </p:nvSpPr>
        <p:spPr>
          <a:xfrm>
            <a:off x="5691014" y="6375679"/>
            <a:ext cx="1232456" cy="345796"/>
          </a:xfrm>
        </p:spPr>
        <p:txBody>
          <a:bodyPr/>
          <a:lstStyle/>
          <a:p>
            <a:fld id="{EDC10B22-B078-B849-B11B-DD2C1191A646}" type="slidenum">
              <a:rPr lang="en-US" smtClean="0"/>
              <a:t>‹#›</a:t>
            </a:fld>
            <a:endParaRPr lang="en-US"/>
          </a:p>
        </p:txBody>
      </p:sp>
      <p:sp>
        <p:nvSpPr>
          <p:cNvPr id="8" name="Rectangle 7"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533826276"/>
      </p:ext>
    </p:extLst>
  </p:cSld>
  <p:clrMapOvr>
    <a:masterClrMapping/>
  </p:clrMapOvr>
  <p:extLst mod="1">
    <p:ext uri="{DCECCB84-F9BA-43D5-87BE-67443E8EF086}">
      <p15:sldGuideLst xmlns:p15="http://schemas.microsoft.com/office/powerpoint/2012/main">
        <p15:guide id="1" orient="horz" pos="696">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83464" y="0"/>
            <a:ext cx="7355585"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11"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7883" y="457200"/>
            <a:ext cx="3092117" cy="1196670"/>
          </a:xfrm>
        </p:spPr>
        <p:txBody>
          <a:bodyPr anchor="b">
            <a:normAutofit/>
          </a:bodyPr>
          <a:lstStyle>
            <a:lvl1pPr>
              <a:lnSpc>
                <a:spcPct val="100000"/>
              </a:lnSpc>
              <a:defRPr sz="1900" b="1" i="0" spc="300" baseline="0">
                <a:solidFill>
                  <a:schemeClr val="accent1"/>
                </a:solidFill>
                <a:latin typeface="+mn-lt"/>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8337883" y="1741336"/>
            <a:ext cx="3092117"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765950" y="6375679"/>
            <a:ext cx="1232456" cy="348462"/>
          </a:xfrm>
        </p:spPr>
        <p:txBody>
          <a:bodyPr/>
          <a:lstStyle/>
          <a:p>
            <a:fld id="{5D30DF73-51BF-C44D-B9EE-6F685FF58704}" type="datetimeFigureOut">
              <a:rPr lang="en-US" smtClean="0"/>
              <a:t>9/1/16</a:t>
            </a:fld>
            <a:endParaRPr lang="en-US"/>
          </a:p>
        </p:txBody>
      </p:sp>
      <p:sp>
        <p:nvSpPr>
          <p:cNvPr id="6" name="Footer Placeholder 5"/>
          <p:cNvSpPr>
            <a:spLocks noGrp="1"/>
          </p:cNvSpPr>
          <p:nvPr>
            <p:ph type="ftr" sz="quarter" idx="11"/>
          </p:nvPr>
        </p:nvSpPr>
        <p:spPr>
          <a:xfrm>
            <a:off x="2103621" y="6375679"/>
            <a:ext cx="3482178" cy="345796"/>
          </a:xfrm>
        </p:spPr>
        <p:txBody>
          <a:bodyPr/>
          <a:lstStyle/>
          <a:p>
            <a:endParaRPr lang="en-US"/>
          </a:p>
        </p:txBody>
      </p:sp>
      <p:sp>
        <p:nvSpPr>
          <p:cNvPr id="7" name="Slide Number Placeholder 6"/>
          <p:cNvSpPr>
            <a:spLocks noGrp="1"/>
          </p:cNvSpPr>
          <p:nvPr>
            <p:ph type="sldNum" sz="quarter" idx="12"/>
          </p:nvPr>
        </p:nvSpPr>
        <p:spPr>
          <a:xfrm>
            <a:off x="5687568" y="6375679"/>
            <a:ext cx="1234440" cy="345796"/>
          </a:xfrm>
        </p:spPr>
        <p:txBody>
          <a:bodyPr/>
          <a:lstStyle/>
          <a:p>
            <a:fld id="{EDC10B22-B078-B849-B11B-DD2C1191A646}" type="slidenum">
              <a:rPr lang="en-US" smtClean="0"/>
              <a:t>‹#›</a:t>
            </a:fld>
            <a:endParaRPr lang="en-US"/>
          </a:p>
        </p:txBody>
      </p:sp>
    </p:spTree>
    <p:extLst>
      <p:ext uri="{BB962C8B-B14F-4D97-AF65-F5344CB8AC3E}">
        <p14:creationId xmlns:p14="http://schemas.microsoft.com/office/powerpoint/2010/main" val="197902721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1678" y="382385"/>
            <a:ext cx="10178322" cy="1492132"/>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51678" y="2286001"/>
            <a:ext cx="10178322" cy="359359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251678" y="6375679"/>
            <a:ext cx="2329722" cy="348462"/>
          </a:xfrm>
          <a:prstGeom prst="rect">
            <a:avLst/>
          </a:prstGeom>
        </p:spPr>
        <p:txBody>
          <a:bodyPr vert="horz" lIns="91440" tIns="45720" rIns="91440" bIns="45720" rtlCol="0" anchor="ctr"/>
          <a:lstStyle>
            <a:lvl1pPr algn="l">
              <a:defRPr sz="1200">
                <a:solidFill>
                  <a:schemeClr val="tx1">
                    <a:lumMod val="65000"/>
                    <a:lumOff val="35000"/>
                  </a:schemeClr>
                </a:solidFill>
              </a:defRPr>
            </a:lvl1pPr>
          </a:lstStyle>
          <a:p>
            <a:fld id="{5D30DF73-51BF-C44D-B9EE-6F685FF58704}" type="datetimeFigureOut">
              <a:rPr lang="en-US" smtClean="0"/>
              <a:t>9/1/16</a:t>
            </a:fld>
            <a:endParaRPr lang="en-US"/>
          </a:p>
        </p:txBody>
      </p:sp>
      <p:sp>
        <p:nvSpPr>
          <p:cNvPr id="5" name="Footer Placeholder 4"/>
          <p:cNvSpPr>
            <a:spLocks noGrp="1"/>
          </p:cNvSpPr>
          <p:nvPr>
            <p:ph type="ftr" sz="quarter" idx="3"/>
          </p:nvPr>
        </p:nvSpPr>
        <p:spPr>
          <a:xfrm>
            <a:off x="4038600" y="6375679"/>
            <a:ext cx="4114800" cy="345796"/>
          </a:xfrm>
          <a:prstGeom prst="rect">
            <a:avLst/>
          </a:prstGeom>
        </p:spPr>
        <p:txBody>
          <a:bodyPr vert="horz" lIns="91440" tIns="45720" rIns="91440" bIns="45720" rtlCol="0" anchor="ctr"/>
          <a:lstStyle>
            <a:lvl1pPr algn="ctr">
              <a:defRPr sz="1200">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8610601" y="6375679"/>
            <a:ext cx="2819399" cy="345796"/>
          </a:xfrm>
          <a:prstGeom prst="rect">
            <a:avLst/>
          </a:prstGeom>
        </p:spPr>
        <p:txBody>
          <a:bodyPr vert="horz" lIns="91440" tIns="45720" rIns="91440" bIns="45720" rtlCol="0" anchor="ctr"/>
          <a:lstStyle>
            <a:lvl1pPr algn="r">
              <a:defRPr sz="1200">
                <a:solidFill>
                  <a:schemeClr val="tx1">
                    <a:lumMod val="65000"/>
                    <a:lumOff val="35000"/>
                  </a:schemeClr>
                </a:solidFill>
              </a:defRPr>
            </a:lvl1pPr>
          </a:lstStyle>
          <a:p>
            <a:fld id="{EDC10B22-B078-B849-B11B-DD2C1191A646}" type="slidenum">
              <a:rPr lang="en-US" smtClean="0"/>
              <a:t>‹#›</a:t>
            </a:fld>
            <a:endParaRPr lang="en-US"/>
          </a:p>
        </p:txBody>
      </p:sp>
      <p:sp>
        <p:nvSpPr>
          <p:cNvPr id="11" name="Freeform 6" title="Left scallop edge"/>
          <p:cNvSpPr/>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12" name="Rectangle 11" title="right edge border"/>
          <p:cNvSpPr/>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97655679"/>
      </p:ext>
    </p:extLst>
  </p:cSld>
  <p:clrMap bg1="lt1" tx1="dk1" bg2="lt2" tx2="dk2" accent1="accent1" accent2="accent2" accent3="accent3" accent4="accent4" accent5="accent5" accent6="accent6" hlink="hlink" folHlink="folHlink"/>
  <p:sldLayoutIdLst>
    <p:sldLayoutId id="2147483738" r:id="rId1"/>
    <p:sldLayoutId id="2147483739" r:id="rId2"/>
    <p:sldLayoutId id="2147483740" r:id="rId3"/>
    <p:sldLayoutId id="2147483741" r:id="rId4"/>
    <p:sldLayoutId id="2147483742" r:id="rId5"/>
    <p:sldLayoutId id="2147483743" r:id="rId6"/>
    <p:sldLayoutId id="2147483744" r:id="rId7"/>
    <p:sldLayoutId id="2147483745" r:id="rId8"/>
    <p:sldLayoutId id="2147483746" r:id="rId9"/>
    <p:sldLayoutId id="2147483747" r:id="rId10"/>
    <p:sldLayoutId id="2147483748" r:id="rId11"/>
  </p:sldLayoutIdLst>
  <p:txStyles>
    <p:titleStyle>
      <a:lvl1pPr algn="l" defTabSz="914400" rtl="0" eaLnBrk="1" latinLnBrk="0" hangingPunct="1">
        <a:lnSpc>
          <a:spcPct val="90000"/>
        </a:lnSpc>
        <a:spcBef>
          <a:spcPct val="0"/>
        </a:spcBef>
        <a:buNone/>
        <a:defRPr sz="5100" kern="1200" cap="all" spc="200" baseline="0">
          <a:solidFill>
            <a:schemeClr val="tx2"/>
          </a:solidFill>
          <a:latin typeface="+mj-lt"/>
          <a:ea typeface="+mj-ea"/>
          <a:cs typeface="+mj-cs"/>
        </a:defRPr>
      </a:lvl1pPr>
    </p:titleStyle>
    <p:body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0574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20574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792">
          <p15:clr>
            <a:srgbClr val="F26B43"/>
          </p15:clr>
        </p15:guide>
        <p15:guide id="2" pos="7200">
          <p15:clr>
            <a:srgbClr val="F26B43"/>
          </p15:clr>
        </p15:guide>
        <p15:guide id="3" orient="horz" pos="4008">
          <p15:clr>
            <a:srgbClr val="F26B43"/>
          </p15:clr>
        </p15:guide>
        <p15:guide id="4" orient="horz" pos="1440">
          <p15:clr>
            <a:srgbClr val="F26B43"/>
          </p15:clr>
        </p15:guide>
        <p15:guide id="5" orient="horz" pos="3720">
          <p15:clr>
            <a:srgbClr val="F26B43"/>
          </p15:clr>
        </p15:guide>
        <p15:guide id="6" orient="horz" pos="2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hyperlink" Target="mailto:dmcdonough@maternitybvm.net" TargetMode="External"/><Relationship Id="rId3" Type="http://schemas.openxmlformats.org/officeDocument/2006/relationships/image" Target="../media/image1.bin"/></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bin"/></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tif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bin"/></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tif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tif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tif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accent3">
                <a:lumMod val="40000"/>
                <a:lumOff val="60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078522" y="625792"/>
            <a:ext cx="10318418" cy="1832869"/>
          </a:xfrm>
        </p:spPr>
        <p:txBody>
          <a:bodyPr/>
          <a:lstStyle/>
          <a:p>
            <a:r>
              <a:rPr lang="en-US" sz="4000" dirty="0" smtClean="0">
                <a:latin typeface="Cambria Math" charset="0"/>
                <a:ea typeface="Cambria Math" charset="0"/>
                <a:cs typeface="Cambria Math" charset="0"/>
              </a:rPr>
              <a:t>Welcome to Math Class</a:t>
            </a:r>
            <a:endParaRPr lang="en-US" sz="4000" dirty="0">
              <a:latin typeface="Cambria Math" charset="0"/>
              <a:ea typeface="Cambria Math" charset="0"/>
              <a:cs typeface="Cambria Math" charset="0"/>
            </a:endParaRPr>
          </a:p>
        </p:txBody>
      </p:sp>
      <p:sp>
        <p:nvSpPr>
          <p:cNvPr id="3" name="Subtitle 2"/>
          <p:cNvSpPr>
            <a:spLocks noGrp="1"/>
          </p:cNvSpPr>
          <p:nvPr>
            <p:ph type="subTitle" idx="1"/>
          </p:nvPr>
        </p:nvSpPr>
        <p:spPr>
          <a:xfrm>
            <a:off x="2215045" y="4631962"/>
            <a:ext cx="8045373" cy="2089514"/>
          </a:xfrm>
        </p:spPr>
        <p:txBody>
          <a:bodyPr>
            <a:normAutofit/>
          </a:bodyPr>
          <a:lstStyle/>
          <a:p>
            <a:r>
              <a:rPr lang="en-US" dirty="0" smtClean="0"/>
              <a:t>Mrs. McDonough</a:t>
            </a:r>
          </a:p>
          <a:p>
            <a:r>
              <a:rPr lang="en-US" dirty="0" smtClean="0">
                <a:hlinkClick r:id="rId2"/>
              </a:rPr>
              <a:t>dmcdonough@maternitybvm.net</a:t>
            </a:r>
            <a:endParaRPr lang="en-US" dirty="0" smtClean="0"/>
          </a:p>
          <a:p>
            <a:r>
              <a:rPr lang="en-US" dirty="0" err="1" smtClean="0"/>
              <a:t>mcdonough-bvm.wikispaces.com</a:t>
            </a:r>
            <a:endParaRPr lang="en-US" dirty="0" smtClean="0"/>
          </a:p>
          <a:p>
            <a:endParaRPr lang="en-US" dirty="0"/>
          </a:p>
        </p:txBody>
      </p:sp>
      <p:pic>
        <p:nvPicPr>
          <p:cNvPr id="4" name="Picture 3"/>
          <p:cNvPicPr>
            <a:picLocks noChangeAspect="1"/>
          </p:cNvPicPr>
          <p:nvPr/>
        </p:nvPicPr>
        <p:blipFill>
          <a:blip r:embed="rId3"/>
          <a:stretch>
            <a:fillRect/>
          </a:stretch>
        </p:blipFill>
        <p:spPr>
          <a:xfrm>
            <a:off x="5178425" y="2095801"/>
            <a:ext cx="2118611" cy="2118611"/>
          </a:xfrm>
          <a:prstGeom prst="ellipse">
            <a:avLst/>
          </a:prstGeom>
          <a:ln>
            <a:noFill/>
          </a:ln>
          <a:effectLst>
            <a:softEdge rad="112500"/>
          </a:effectLst>
        </p:spPr>
      </p:pic>
    </p:spTree>
    <p:extLst>
      <p:ext uri="{BB962C8B-B14F-4D97-AF65-F5344CB8AC3E}">
        <p14:creationId xmlns:p14="http://schemas.microsoft.com/office/powerpoint/2010/main" val="71341346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37000">
              <a:srgbClr val="D8DFBF"/>
            </a:gs>
            <a:gs pos="0">
              <a:schemeClr val="accent3">
                <a:lumMod val="40000"/>
                <a:lumOff val="60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1272460" y="1163783"/>
            <a:ext cx="10178322" cy="4717472"/>
          </a:xfrm>
        </p:spPr>
        <p:txBody>
          <a:bodyPr>
            <a:normAutofit/>
          </a:bodyPr>
          <a:lstStyle/>
          <a:p>
            <a:r>
              <a:rPr lang="en-US" sz="3200" dirty="0" smtClean="0">
                <a:solidFill>
                  <a:schemeClr val="accent3"/>
                </a:solidFill>
              </a:rPr>
              <a:t>The opportunity to retake a test will be decided on an individual basis.  </a:t>
            </a:r>
          </a:p>
          <a:p>
            <a:r>
              <a:rPr lang="en-US" sz="3200" dirty="0" smtClean="0">
                <a:solidFill>
                  <a:schemeClr val="accent3"/>
                </a:solidFill>
              </a:rPr>
              <a:t>If you find yourself needing to do many corrections to pass every test, there might be a problem.  I will talk to you and perhaps your parents to discover the problem.</a:t>
            </a:r>
          </a:p>
          <a:p>
            <a:r>
              <a:rPr lang="en-US" sz="3200" dirty="0" smtClean="0">
                <a:solidFill>
                  <a:schemeClr val="accent3"/>
                </a:solidFill>
              </a:rPr>
              <a:t>There </a:t>
            </a:r>
            <a:r>
              <a:rPr lang="en-US" sz="3200" dirty="0">
                <a:solidFill>
                  <a:schemeClr val="accent3"/>
                </a:solidFill>
              </a:rPr>
              <a:t>will be no formal extra credit.  You will have plenty of opportunity to earn a good grade through homework, daily work and test corrections.  </a:t>
            </a:r>
            <a:endParaRPr lang="en-US" sz="3200" dirty="0" smtClean="0">
              <a:solidFill>
                <a:schemeClr val="accent3"/>
              </a:solidFill>
            </a:endParaRPr>
          </a:p>
          <a:p>
            <a:endParaRPr lang="en-US" sz="3200" dirty="0">
              <a:solidFill>
                <a:schemeClr val="accent3"/>
              </a:solidFill>
            </a:endParaRPr>
          </a:p>
          <a:p>
            <a:endParaRPr lang="en-US" dirty="0"/>
          </a:p>
        </p:txBody>
      </p:sp>
    </p:spTree>
    <p:extLst>
      <p:ext uri="{BB962C8B-B14F-4D97-AF65-F5344CB8AC3E}">
        <p14:creationId xmlns:p14="http://schemas.microsoft.com/office/powerpoint/2010/main" val="67981769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2">
                    <a:lumMod val="75000"/>
                    <a:lumOff val="25000"/>
                  </a:schemeClr>
                </a:solidFill>
              </a:rPr>
              <a:t>MATH TEST CORRECTIONS</a:t>
            </a:r>
            <a:endParaRPr lang="en-US" dirty="0">
              <a:solidFill>
                <a:schemeClr val="tx2">
                  <a:lumMod val="75000"/>
                  <a:lumOff val="25000"/>
                </a:schemeClr>
              </a:solidFill>
            </a:endParaRPr>
          </a:p>
        </p:txBody>
      </p:sp>
      <p:sp>
        <p:nvSpPr>
          <p:cNvPr id="3" name="Content Placeholder 2"/>
          <p:cNvSpPr>
            <a:spLocks noGrp="1"/>
          </p:cNvSpPr>
          <p:nvPr>
            <p:ph idx="1"/>
          </p:nvPr>
        </p:nvSpPr>
        <p:spPr/>
        <p:txBody>
          <a:bodyPr/>
          <a:lstStyle/>
          <a:p>
            <a:r>
              <a:rPr lang="en-US" sz="3200" b="1" dirty="0"/>
              <a:t>This explains how to complete your math test corrections. Complete the test corrections to receive back 1⁄2 the points lost on the test or to be allowed to retake the test for full credit. </a:t>
            </a:r>
            <a:endParaRPr lang="en-US" sz="3200" dirty="0"/>
          </a:p>
          <a:p>
            <a:endParaRPr lang="en-US" dirty="0"/>
          </a:p>
        </p:txBody>
      </p:sp>
    </p:spTree>
    <p:extLst>
      <p:ext uri="{BB962C8B-B14F-4D97-AF65-F5344CB8AC3E}">
        <p14:creationId xmlns:p14="http://schemas.microsoft.com/office/powerpoint/2010/main" val="146277211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1135301" y="1338350"/>
            <a:ext cx="10178322" cy="3593591"/>
          </a:xfrm>
        </p:spPr>
        <p:txBody>
          <a:bodyPr/>
          <a:lstStyle/>
          <a:p>
            <a:r>
              <a:rPr lang="en-US" sz="3200" dirty="0"/>
              <a:t>Look over your test carefully. Wherever it says minus points, or a problem has an x through the problem number, it means you made an error. Make sure you understand what your error is. If you do not understand your error, you need to come for extra help. </a:t>
            </a:r>
          </a:p>
          <a:p>
            <a:endParaRPr lang="en-US" dirty="0"/>
          </a:p>
        </p:txBody>
      </p:sp>
    </p:spTree>
    <p:extLst>
      <p:ext uri="{BB962C8B-B14F-4D97-AF65-F5344CB8AC3E}">
        <p14:creationId xmlns:p14="http://schemas.microsoft.com/office/powerpoint/2010/main" val="89752451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1251678" y="1030779"/>
            <a:ext cx="10178322" cy="4848814"/>
          </a:xfrm>
        </p:spPr>
        <p:txBody>
          <a:bodyPr>
            <a:normAutofit/>
          </a:bodyPr>
          <a:lstStyle/>
          <a:p>
            <a:r>
              <a:rPr lang="en-US" sz="3200" dirty="0"/>
              <a:t>On your Test Corrections Form: </a:t>
            </a:r>
          </a:p>
          <a:p>
            <a:pPr marL="0" indent="0">
              <a:buNone/>
            </a:pPr>
            <a:r>
              <a:rPr lang="en-US" sz="3200" dirty="0"/>
              <a:t>1) Fill in the number of each question that you got wrong, along with the original problem written on the test. </a:t>
            </a:r>
          </a:p>
          <a:p>
            <a:pPr marL="0" indent="0">
              <a:buNone/>
            </a:pPr>
            <a:r>
              <a:rPr lang="en-US" sz="3200" dirty="0"/>
              <a:t>2) Look at your work carefully and figure out what you did wrong.</a:t>
            </a:r>
          </a:p>
          <a:p>
            <a:pPr marL="0" indent="0">
              <a:buNone/>
            </a:pPr>
            <a:r>
              <a:rPr lang="en-US" sz="3200" dirty="0"/>
              <a:t>3) Redo the work correctly in the REDO column. You must </a:t>
            </a:r>
            <a:r>
              <a:rPr lang="en-US" sz="3200" b="1" dirty="0"/>
              <a:t>show your work </a:t>
            </a:r>
            <a:r>
              <a:rPr lang="en-US" sz="3200" dirty="0"/>
              <a:t>and </a:t>
            </a:r>
            <a:r>
              <a:rPr lang="en-US" sz="3200" b="1" dirty="0" smtClean="0"/>
              <a:t>circle </a:t>
            </a:r>
            <a:r>
              <a:rPr lang="en-US" sz="3200" b="1" dirty="0"/>
              <a:t>your answer</a:t>
            </a:r>
            <a:r>
              <a:rPr lang="en-US" sz="3200" dirty="0"/>
              <a:t>. </a:t>
            </a:r>
          </a:p>
          <a:p>
            <a:endParaRPr lang="en-US" dirty="0"/>
          </a:p>
        </p:txBody>
      </p:sp>
    </p:spTree>
    <p:extLst>
      <p:ext uri="{BB962C8B-B14F-4D97-AF65-F5344CB8AC3E}">
        <p14:creationId xmlns:p14="http://schemas.microsoft.com/office/powerpoint/2010/main" val="132297123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1185176" y="714895"/>
            <a:ext cx="10178322" cy="5544589"/>
          </a:xfrm>
        </p:spPr>
        <p:txBody>
          <a:bodyPr>
            <a:normAutofit fontScale="92500" lnSpcReduction="20000"/>
          </a:bodyPr>
          <a:lstStyle/>
          <a:p>
            <a:r>
              <a:rPr lang="en-US" sz="3200" dirty="0"/>
              <a:t>4) An explanation of why that answer is incorrect must be provided. Here are examples of what NOT to write--I will not award credit for this type of statement: </a:t>
            </a:r>
          </a:p>
          <a:p>
            <a:pPr lvl="0"/>
            <a:r>
              <a:rPr lang="en-US" sz="3200" dirty="0"/>
              <a:t>I read the problem wrong. </a:t>
            </a:r>
          </a:p>
          <a:p>
            <a:pPr lvl="0"/>
            <a:r>
              <a:rPr lang="en-US" sz="3200" dirty="0"/>
              <a:t>I wrote down the wrong answer. </a:t>
            </a:r>
          </a:p>
          <a:p>
            <a:pPr lvl="0"/>
            <a:r>
              <a:rPr lang="en-US" sz="3200" dirty="0"/>
              <a:t>I don’t know </a:t>
            </a:r>
          </a:p>
          <a:p>
            <a:pPr marL="0" indent="0">
              <a:buNone/>
            </a:pPr>
            <a:r>
              <a:rPr lang="en-US" sz="3200" b="1" dirty="0"/>
              <a:t>Good Explanations would look something like this: </a:t>
            </a:r>
            <a:endParaRPr lang="en-US" sz="3200" dirty="0"/>
          </a:p>
          <a:p>
            <a:pPr lvl="0"/>
            <a:r>
              <a:rPr lang="en-US" sz="3200" dirty="0"/>
              <a:t>I did not follow the order of operations, I should have divided before I added. </a:t>
            </a:r>
          </a:p>
          <a:p>
            <a:pPr lvl="0"/>
            <a:r>
              <a:rPr lang="en-US" sz="3200" dirty="0"/>
              <a:t>When you add two negative numbers you should keep the negative sign, but I made the number positive. </a:t>
            </a:r>
          </a:p>
          <a:p>
            <a:endParaRPr lang="en-US" dirty="0"/>
          </a:p>
        </p:txBody>
      </p:sp>
    </p:spTree>
    <p:extLst>
      <p:ext uri="{BB962C8B-B14F-4D97-AF65-F5344CB8AC3E}">
        <p14:creationId xmlns:p14="http://schemas.microsoft.com/office/powerpoint/2010/main" val="190745713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1251678" y="1354976"/>
            <a:ext cx="10178322" cy="3593591"/>
          </a:xfrm>
        </p:spPr>
        <p:txBody>
          <a:bodyPr/>
          <a:lstStyle/>
          <a:p>
            <a:r>
              <a:rPr lang="en-US" sz="4000" dirty="0"/>
              <a:t>You should have a separate entry on your Test Correction Sheet every time there is a problem marked wrong, even if you received partial credit. </a:t>
            </a:r>
          </a:p>
          <a:p>
            <a:endParaRPr lang="en-US" dirty="0"/>
          </a:p>
        </p:txBody>
      </p:sp>
    </p:spTree>
    <p:extLst>
      <p:ext uri="{BB962C8B-B14F-4D97-AF65-F5344CB8AC3E}">
        <p14:creationId xmlns:p14="http://schemas.microsoft.com/office/powerpoint/2010/main" val="144332686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1235053" y="1305099"/>
            <a:ext cx="10178322" cy="3593591"/>
          </a:xfrm>
        </p:spPr>
        <p:txBody>
          <a:bodyPr/>
          <a:lstStyle/>
          <a:p>
            <a:r>
              <a:rPr lang="en-US" sz="3200" u="sng" dirty="0"/>
              <a:t>Work neatly</a:t>
            </a:r>
            <a:r>
              <a:rPr lang="en-US" sz="3200" u="sng"/>
              <a:t>. </a:t>
            </a:r>
            <a:endParaRPr lang="en-US" sz="3200" u="sng" smtClean="0"/>
          </a:p>
          <a:p>
            <a:r>
              <a:rPr lang="en-US" sz="3200" b="1" dirty="0" smtClean="0"/>
              <a:t>Use </a:t>
            </a:r>
            <a:r>
              <a:rPr lang="en-US" sz="3200" b="1" dirty="0"/>
              <a:t>extra loose leaf paper—copy the format and continue working. Turn in your original test with your Test Corrections. Staple your original test behind your Test Corrections. </a:t>
            </a:r>
            <a:endParaRPr lang="en-US" sz="3200" dirty="0"/>
          </a:p>
          <a:p>
            <a:endParaRPr lang="en-US" dirty="0"/>
          </a:p>
        </p:txBody>
      </p:sp>
    </p:spTree>
    <p:extLst>
      <p:ext uri="{BB962C8B-B14F-4D97-AF65-F5344CB8AC3E}">
        <p14:creationId xmlns:p14="http://schemas.microsoft.com/office/powerpoint/2010/main" val="93626513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1201802" y="1496292"/>
            <a:ext cx="10178322" cy="3618530"/>
          </a:xfrm>
        </p:spPr>
        <p:txBody>
          <a:bodyPr>
            <a:normAutofit fontScale="92500"/>
          </a:bodyPr>
          <a:lstStyle/>
          <a:p>
            <a:r>
              <a:rPr lang="en-US" sz="4000" i="1" dirty="0">
                <a:solidFill>
                  <a:schemeClr val="accent3">
                    <a:lumMod val="75000"/>
                  </a:schemeClr>
                </a:solidFill>
              </a:rPr>
              <a:t>REMEMBER: The person most responsible for your learning is YOU. If you don’t know how to fix your work, then you don’t completely understand the process and you must seek help in order to adequately prepare for future tests. Please see me for help! </a:t>
            </a:r>
            <a:endParaRPr lang="en-US" sz="4000" dirty="0">
              <a:solidFill>
                <a:schemeClr val="accent3">
                  <a:lumMod val="75000"/>
                </a:schemeClr>
              </a:solidFill>
            </a:endParaRPr>
          </a:p>
          <a:p>
            <a:endParaRPr lang="en-US" dirty="0"/>
          </a:p>
        </p:txBody>
      </p:sp>
    </p:spTree>
    <p:extLst>
      <p:ext uri="{BB962C8B-B14F-4D97-AF65-F5344CB8AC3E}">
        <p14:creationId xmlns:p14="http://schemas.microsoft.com/office/powerpoint/2010/main" val="208374987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3">
                <a:lumMod val="40000"/>
                <a:lumOff val="60000"/>
              </a:schemeClr>
            </a:gs>
            <a:gs pos="0">
              <a:schemeClr val="accent3">
                <a:lumMod val="40000"/>
                <a:lumOff val="60000"/>
              </a:schemeClr>
            </a:gs>
            <a:gs pos="28000">
              <a:schemeClr val="accent3">
                <a:lumMod val="40000"/>
                <a:lumOff val="60000"/>
              </a:schemeClr>
            </a:gs>
            <a:gs pos="84000">
              <a:schemeClr val="accent1">
                <a:lumMod val="40000"/>
                <a:lumOff val="60000"/>
              </a:schemeClr>
            </a:gs>
          </a:gsLst>
          <a:lin ang="54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solidFill>
              </a:rPr>
              <a:t>grades</a:t>
            </a:r>
            <a:endParaRPr lang="en-US" dirty="0">
              <a:solidFill>
                <a:schemeClr val="accent1"/>
              </a:solidFill>
            </a:endParaRPr>
          </a:p>
        </p:txBody>
      </p:sp>
      <p:sp>
        <p:nvSpPr>
          <p:cNvPr id="3" name="Content Placeholder 2"/>
          <p:cNvSpPr>
            <a:spLocks noGrp="1"/>
          </p:cNvSpPr>
          <p:nvPr>
            <p:ph idx="1"/>
          </p:nvPr>
        </p:nvSpPr>
        <p:spPr/>
        <p:txBody>
          <a:bodyPr>
            <a:normAutofit/>
          </a:bodyPr>
          <a:lstStyle/>
          <a:p>
            <a:r>
              <a:rPr lang="en-US" sz="3200" dirty="0" smtClean="0">
                <a:solidFill>
                  <a:schemeClr val="accent3"/>
                </a:solidFill>
              </a:rPr>
              <a:t>Tests 						30%</a:t>
            </a:r>
          </a:p>
          <a:p>
            <a:r>
              <a:rPr lang="en-US" sz="3200" dirty="0" smtClean="0">
                <a:solidFill>
                  <a:schemeClr val="accent3"/>
                </a:solidFill>
              </a:rPr>
              <a:t>Projects/performance assessments	30%</a:t>
            </a:r>
          </a:p>
          <a:p>
            <a:r>
              <a:rPr lang="en-US" sz="3200" dirty="0" smtClean="0">
                <a:solidFill>
                  <a:schemeClr val="accent3"/>
                </a:solidFill>
              </a:rPr>
              <a:t>Quizzes						20%</a:t>
            </a:r>
          </a:p>
          <a:p>
            <a:r>
              <a:rPr lang="en-US" sz="3200" dirty="0" smtClean="0">
                <a:solidFill>
                  <a:schemeClr val="accent3"/>
                </a:solidFill>
              </a:rPr>
              <a:t>Daily work					15%</a:t>
            </a:r>
          </a:p>
          <a:p>
            <a:r>
              <a:rPr lang="en-US" sz="3200" dirty="0" smtClean="0">
                <a:solidFill>
                  <a:schemeClr val="accent3"/>
                </a:solidFill>
              </a:rPr>
              <a:t>Homework				  	  5%</a:t>
            </a:r>
            <a:endParaRPr lang="en-US" sz="3200" dirty="0">
              <a:solidFill>
                <a:schemeClr val="accent3"/>
              </a:solidFill>
            </a:endParaRPr>
          </a:p>
        </p:txBody>
      </p:sp>
    </p:spTree>
    <p:extLst>
      <p:ext uri="{BB962C8B-B14F-4D97-AF65-F5344CB8AC3E}">
        <p14:creationId xmlns:p14="http://schemas.microsoft.com/office/powerpoint/2010/main" val="158940418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gradFill>
          <a:gsLst>
            <a:gs pos="37000">
              <a:srgbClr val="D8DFBF"/>
            </a:gs>
            <a:gs pos="0">
              <a:schemeClr val="accent3">
                <a:lumMod val="40000"/>
                <a:lumOff val="60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solidFill>
              </a:rPr>
              <a:t>Extra help</a:t>
            </a:r>
            <a:endParaRPr lang="en-US" dirty="0">
              <a:solidFill>
                <a:schemeClr val="accent1"/>
              </a:solidFill>
            </a:endParaRPr>
          </a:p>
        </p:txBody>
      </p:sp>
      <p:sp>
        <p:nvSpPr>
          <p:cNvPr id="3" name="Content Placeholder 2"/>
          <p:cNvSpPr>
            <a:spLocks noGrp="1"/>
          </p:cNvSpPr>
          <p:nvPr>
            <p:ph idx="1"/>
          </p:nvPr>
        </p:nvSpPr>
        <p:spPr>
          <a:xfrm>
            <a:off x="1251678" y="1318438"/>
            <a:ext cx="10178322" cy="5188688"/>
          </a:xfrm>
        </p:spPr>
        <p:txBody>
          <a:bodyPr>
            <a:normAutofit/>
          </a:bodyPr>
          <a:lstStyle/>
          <a:p>
            <a:r>
              <a:rPr lang="en-US" sz="3200" dirty="0" smtClean="0">
                <a:solidFill>
                  <a:schemeClr val="accent3"/>
                </a:solidFill>
              </a:rPr>
              <a:t>If you are struggling, do not wait!!  </a:t>
            </a:r>
          </a:p>
          <a:p>
            <a:r>
              <a:rPr lang="en-US" sz="3200" dirty="0" smtClean="0">
                <a:solidFill>
                  <a:schemeClr val="accent3"/>
                </a:solidFill>
              </a:rPr>
              <a:t>I am available most days during lunch and lunch recess.  We can even meet before or after school if needed.</a:t>
            </a:r>
          </a:p>
          <a:p>
            <a:r>
              <a:rPr lang="en-US" sz="3200" dirty="0" smtClean="0">
                <a:solidFill>
                  <a:schemeClr val="accent3"/>
                </a:solidFill>
              </a:rPr>
              <a:t>Ask to meet in a timely fashion.  Do not ask for help with test corrections the day before they are due or for help on a test topic when the test is the next day!!</a:t>
            </a:r>
          </a:p>
          <a:p>
            <a:r>
              <a:rPr lang="en-US" sz="3200" dirty="0" smtClean="0">
                <a:solidFill>
                  <a:schemeClr val="accent3"/>
                </a:solidFill>
              </a:rPr>
              <a:t>Ask a friend!  Perhaps another student can clear things up for you.</a:t>
            </a:r>
          </a:p>
          <a:p>
            <a:endParaRPr lang="en-US" dirty="0"/>
          </a:p>
        </p:txBody>
      </p:sp>
    </p:spTree>
    <p:extLst>
      <p:ext uri="{BB962C8B-B14F-4D97-AF65-F5344CB8AC3E}">
        <p14:creationId xmlns:p14="http://schemas.microsoft.com/office/powerpoint/2010/main" val="35619072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51678" y="1346663"/>
            <a:ext cx="10178322" cy="4532930"/>
          </a:xfrm>
        </p:spPr>
        <p:txBody>
          <a:bodyPr/>
          <a:lstStyle/>
          <a:p>
            <a:pPr marL="0" indent="0">
              <a:buNone/>
            </a:pPr>
            <a:r>
              <a:rPr lang="en-US" sz="3600" b="1" dirty="0"/>
              <a:t>**In order to get credit, you must write out all of the work for each problem from beginning to end, NOT JUST what you did wrong on the test. You are proving to me, by showing all your work, that you now know how to get the right answer. </a:t>
            </a:r>
            <a:endParaRPr lang="en-US" sz="3600" dirty="0"/>
          </a:p>
          <a:p>
            <a:endParaRPr lang="en-US" dirty="0"/>
          </a:p>
        </p:txBody>
      </p:sp>
      <p:pic>
        <p:nvPicPr>
          <p:cNvPr id="4" name="Picture 3"/>
          <p:cNvPicPr>
            <a:picLocks noChangeAspect="1"/>
          </p:cNvPicPr>
          <p:nvPr/>
        </p:nvPicPr>
        <p:blipFill>
          <a:blip r:embed="rId2"/>
          <a:stretch>
            <a:fillRect/>
          </a:stretch>
        </p:blipFill>
        <p:spPr>
          <a:xfrm>
            <a:off x="0" y="0"/>
            <a:ext cx="12192000" cy="6854890"/>
          </a:xfrm>
          <a:prstGeom prst="rect">
            <a:avLst/>
          </a:prstGeom>
        </p:spPr>
      </p:pic>
      <p:sp>
        <p:nvSpPr>
          <p:cNvPr id="2" name="Rectangle 1"/>
          <p:cNvSpPr/>
          <p:nvPr/>
        </p:nvSpPr>
        <p:spPr>
          <a:xfrm>
            <a:off x="5010150" y="4031229"/>
            <a:ext cx="6800850" cy="2062103"/>
          </a:xfrm>
          <a:prstGeom prst="rect">
            <a:avLst/>
          </a:prstGeom>
        </p:spPr>
        <p:txBody>
          <a:bodyPr wrap="square">
            <a:spAutoFit/>
          </a:bodyPr>
          <a:lstStyle/>
          <a:p>
            <a:r>
              <a:rPr lang="en-US" altLang="en-US" sz="3200" dirty="0">
                <a:solidFill>
                  <a:schemeClr val="bg1"/>
                </a:solidFill>
              </a:rPr>
              <a:t>Procedures are a part of life. </a:t>
            </a:r>
            <a:br>
              <a:rPr lang="en-US" altLang="en-US" sz="3200" dirty="0">
                <a:solidFill>
                  <a:schemeClr val="bg1"/>
                </a:solidFill>
              </a:rPr>
            </a:br>
            <a:r>
              <a:rPr lang="en-US" altLang="en-US" sz="3200" dirty="0">
                <a:solidFill>
                  <a:schemeClr val="bg1"/>
                </a:solidFill>
              </a:rPr>
              <a:t>They allow complex operations to run smoothly with minimal confusion, low stress, and less wasted time.</a:t>
            </a:r>
            <a:endParaRPr lang="en-US" sz="3200" dirty="0">
              <a:solidFill>
                <a:schemeClr val="bg1"/>
              </a:solidFill>
            </a:endParaRPr>
          </a:p>
        </p:txBody>
      </p:sp>
    </p:spTree>
    <p:extLst>
      <p:ext uri="{BB962C8B-B14F-4D97-AF65-F5344CB8AC3E}">
        <p14:creationId xmlns:p14="http://schemas.microsoft.com/office/powerpoint/2010/main" val="177912734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gradFill>
          <a:gsLst>
            <a:gs pos="0">
              <a:schemeClr val="accent3">
                <a:lumMod val="40000"/>
                <a:lumOff val="60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solidFill>
              </a:rPr>
              <a:t>End of class</a:t>
            </a:r>
            <a:endParaRPr lang="en-US" dirty="0">
              <a:solidFill>
                <a:schemeClr val="accent1"/>
              </a:solidFill>
            </a:endParaRPr>
          </a:p>
        </p:txBody>
      </p:sp>
      <p:sp>
        <p:nvSpPr>
          <p:cNvPr id="3" name="Content Placeholder 2"/>
          <p:cNvSpPr>
            <a:spLocks noGrp="1"/>
          </p:cNvSpPr>
          <p:nvPr>
            <p:ph idx="1"/>
          </p:nvPr>
        </p:nvSpPr>
        <p:spPr>
          <a:xfrm>
            <a:off x="1251678" y="1579419"/>
            <a:ext cx="10178322" cy="4426526"/>
          </a:xfrm>
        </p:spPr>
        <p:txBody>
          <a:bodyPr>
            <a:noAutofit/>
          </a:bodyPr>
          <a:lstStyle/>
          <a:p>
            <a:r>
              <a:rPr lang="en-US" sz="3200" dirty="0" smtClean="0">
                <a:solidFill>
                  <a:schemeClr val="accent3"/>
                </a:solidFill>
              </a:rPr>
              <a:t>I will give you a few minute warning when class is over.  During this time you will:			 </a:t>
            </a:r>
          </a:p>
          <a:p>
            <a:pPr lvl="1"/>
            <a:r>
              <a:rPr lang="en-US" sz="3000" dirty="0" smtClean="0">
                <a:solidFill>
                  <a:schemeClr val="accent3"/>
                </a:solidFill>
              </a:rPr>
              <a:t>Pack your things. </a:t>
            </a:r>
          </a:p>
          <a:p>
            <a:pPr lvl="1"/>
            <a:r>
              <a:rPr lang="en-US" sz="3000" dirty="0" smtClean="0">
                <a:solidFill>
                  <a:schemeClr val="accent3"/>
                </a:solidFill>
              </a:rPr>
              <a:t>Put away any materials you borrowed.</a:t>
            </a:r>
          </a:p>
          <a:p>
            <a:pPr lvl="1"/>
            <a:r>
              <a:rPr lang="en-US" sz="3000" dirty="0" smtClean="0">
                <a:solidFill>
                  <a:schemeClr val="accent3"/>
                </a:solidFill>
              </a:rPr>
              <a:t>Push your chair in.</a:t>
            </a:r>
          </a:p>
          <a:p>
            <a:pPr lvl="1"/>
            <a:r>
              <a:rPr lang="en-US" sz="3000" dirty="0" smtClean="0">
                <a:solidFill>
                  <a:schemeClr val="accent3"/>
                </a:solidFill>
              </a:rPr>
              <a:t>Return the desks to rows – if needed.</a:t>
            </a:r>
          </a:p>
          <a:p>
            <a:pPr lvl="1"/>
            <a:r>
              <a:rPr lang="en-US" sz="3000" dirty="0" smtClean="0">
                <a:solidFill>
                  <a:schemeClr val="accent3"/>
                </a:solidFill>
              </a:rPr>
              <a:t>Line up and wait for the bell.</a:t>
            </a:r>
            <a:endParaRPr lang="en-US" sz="3000" dirty="0">
              <a:solidFill>
                <a:schemeClr val="accent3"/>
              </a:solidFill>
            </a:endParaRPr>
          </a:p>
        </p:txBody>
      </p:sp>
    </p:spTree>
    <p:extLst>
      <p:ext uri="{BB962C8B-B14F-4D97-AF65-F5344CB8AC3E}">
        <p14:creationId xmlns:p14="http://schemas.microsoft.com/office/powerpoint/2010/main" val="210700797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gradFill>
          <a:gsLst>
            <a:gs pos="0">
              <a:schemeClr val="accent3">
                <a:lumMod val="40000"/>
                <a:lumOff val="60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solidFill>
              </a:rPr>
              <a:t>group work</a:t>
            </a:r>
            <a:endParaRPr lang="en-US" dirty="0">
              <a:solidFill>
                <a:schemeClr val="accent1"/>
              </a:solidFill>
            </a:endParaRPr>
          </a:p>
        </p:txBody>
      </p:sp>
      <p:sp>
        <p:nvSpPr>
          <p:cNvPr id="3" name="Content Placeholder 2"/>
          <p:cNvSpPr>
            <a:spLocks noGrp="1"/>
          </p:cNvSpPr>
          <p:nvPr>
            <p:ph idx="1"/>
          </p:nvPr>
        </p:nvSpPr>
        <p:spPr>
          <a:xfrm>
            <a:off x="1251678" y="1039091"/>
            <a:ext cx="10178322" cy="5611091"/>
          </a:xfrm>
        </p:spPr>
        <p:txBody>
          <a:bodyPr>
            <a:noAutofit/>
          </a:bodyPr>
          <a:lstStyle/>
          <a:p>
            <a:r>
              <a:rPr lang="en-US" sz="3200" dirty="0" smtClean="0">
                <a:solidFill>
                  <a:schemeClr val="accent3"/>
                </a:solidFill>
              </a:rPr>
              <a:t>There will be times you will work in a group.</a:t>
            </a:r>
          </a:p>
          <a:p>
            <a:pPr lvl="1"/>
            <a:r>
              <a:rPr lang="en-US" sz="3200" dirty="0" smtClean="0">
                <a:solidFill>
                  <a:schemeClr val="accent3"/>
                </a:solidFill>
              </a:rPr>
              <a:t>I might call a group together to work on a skill.  When this happens, the other students will have quiet work to do either with a small group or independently.  </a:t>
            </a:r>
          </a:p>
          <a:p>
            <a:pPr lvl="1"/>
            <a:r>
              <a:rPr lang="en-US" sz="3200" dirty="0" smtClean="0">
                <a:solidFill>
                  <a:schemeClr val="accent3"/>
                </a:solidFill>
              </a:rPr>
              <a:t>You might work together on a project or a performance assessment.</a:t>
            </a:r>
          </a:p>
          <a:p>
            <a:pPr lvl="2"/>
            <a:r>
              <a:rPr lang="en-US" sz="3000" dirty="0" smtClean="0">
                <a:solidFill>
                  <a:schemeClr val="accent3"/>
                </a:solidFill>
              </a:rPr>
              <a:t>Group work must be shared evenly and completed in school unless told otherwise.  </a:t>
            </a:r>
            <a:endParaRPr lang="en-US" sz="3000" dirty="0">
              <a:solidFill>
                <a:schemeClr val="accent3"/>
              </a:solidFill>
            </a:endParaRPr>
          </a:p>
        </p:txBody>
      </p:sp>
    </p:spTree>
    <p:extLst>
      <p:ext uri="{BB962C8B-B14F-4D97-AF65-F5344CB8AC3E}">
        <p14:creationId xmlns:p14="http://schemas.microsoft.com/office/powerpoint/2010/main" val="12076822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chemeClr val="accent3">
                <a:lumMod val="40000"/>
                <a:lumOff val="60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2">
                    <a:lumMod val="75000"/>
                    <a:lumOff val="25000"/>
                  </a:schemeClr>
                </a:solidFill>
              </a:rPr>
              <a:t>Classroom expectations</a:t>
            </a:r>
            <a:endParaRPr lang="en-US" dirty="0">
              <a:solidFill>
                <a:schemeClr val="tx2">
                  <a:lumMod val="75000"/>
                  <a:lumOff val="25000"/>
                </a:schemeClr>
              </a:solidFill>
            </a:endParaRPr>
          </a:p>
        </p:txBody>
      </p:sp>
      <p:sp>
        <p:nvSpPr>
          <p:cNvPr id="3" name="Content Placeholder 2"/>
          <p:cNvSpPr>
            <a:spLocks noGrp="1"/>
          </p:cNvSpPr>
          <p:nvPr>
            <p:ph idx="1"/>
          </p:nvPr>
        </p:nvSpPr>
        <p:spPr/>
        <p:txBody>
          <a:bodyPr/>
          <a:lstStyle/>
          <a:p>
            <a:pPr>
              <a:lnSpc>
                <a:spcPct val="80000"/>
              </a:lnSpc>
              <a:buFont typeface="Wingdings 2" charset="2"/>
              <a:buChar char=""/>
            </a:pPr>
            <a:r>
              <a:rPr lang="en-US" altLang="en-US" sz="3600" dirty="0">
                <a:solidFill>
                  <a:schemeClr val="accent3">
                    <a:lumMod val="75000"/>
                  </a:schemeClr>
                </a:solidFill>
              </a:rPr>
              <a:t>The atmosphere in this classroom will be formal and academic, but comfortable.</a:t>
            </a:r>
          </a:p>
          <a:p>
            <a:pPr>
              <a:lnSpc>
                <a:spcPct val="80000"/>
              </a:lnSpc>
              <a:buFont typeface="Wingdings 2" charset="2"/>
              <a:buChar char=""/>
            </a:pPr>
            <a:endParaRPr lang="en-US" altLang="en-US" sz="3600" dirty="0">
              <a:solidFill>
                <a:schemeClr val="accent3">
                  <a:lumMod val="75000"/>
                </a:schemeClr>
              </a:solidFill>
            </a:endParaRPr>
          </a:p>
          <a:p>
            <a:pPr>
              <a:lnSpc>
                <a:spcPct val="80000"/>
              </a:lnSpc>
              <a:buFont typeface="Wingdings 2" charset="2"/>
              <a:buChar char=""/>
            </a:pPr>
            <a:r>
              <a:rPr lang="en-US" altLang="en-US" sz="3600" dirty="0">
                <a:solidFill>
                  <a:schemeClr val="accent3">
                    <a:lumMod val="75000"/>
                  </a:schemeClr>
                </a:solidFill>
              </a:rPr>
              <a:t>Students will work hard, </a:t>
            </a:r>
            <a:r>
              <a:rPr lang="en-US" altLang="en-US" sz="3600" dirty="0" smtClean="0">
                <a:solidFill>
                  <a:schemeClr val="accent3">
                    <a:lumMod val="75000"/>
                  </a:schemeClr>
                </a:solidFill>
              </a:rPr>
              <a:t>learn, </a:t>
            </a:r>
            <a:r>
              <a:rPr lang="en-US" altLang="en-US" sz="3600" dirty="0">
                <a:solidFill>
                  <a:schemeClr val="accent3">
                    <a:lumMod val="75000"/>
                  </a:schemeClr>
                </a:solidFill>
              </a:rPr>
              <a:t>and enjoy the process.</a:t>
            </a:r>
          </a:p>
          <a:p>
            <a:endParaRPr lang="en-US" dirty="0"/>
          </a:p>
        </p:txBody>
      </p:sp>
      <p:pic>
        <p:nvPicPr>
          <p:cNvPr id="4" name="Picture 3"/>
          <p:cNvPicPr>
            <a:picLocks noChangeAspect="1"/>
          </p:cNvPicPr>
          <p:nvPr/>
        </p:nvPicPr>
        <p:blipFill>
          <a:blip r:embed="rId2">
            <a:alphaModFix amt="85000"/>
          </a:blip>
          <a:stretch>
            <a:fillRect/>
          </a:stretch>
        </p:blipFill>
        <p:spPr>
          <a:xfrm>
            <a:off x="7909544" y="4082796"/>
            <a:ext cx="3520456" cy="2622550"/>
          </a:xfrm>
          <a:prstGeom prst="rect">
            <a:avLst/>
          </a:prstGeom>
          <a:effectLst>
            <a:softEdge rad="127000"/>
          </a:effectLst>
        </p:spPr>
      </p:pic>
    </p:spTree>
    <p:extLst>
      <p:ext uri="{BB962C8B-B14F-4D97-AF65-F5344CB8AC3E}">
        <p14:creationId xmlns:p14="http://schemas.microsoft.com/office/powerpoint/2010/main" val="107870324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chemeClr val="accent3">
                <a:lumMod val="40000"/>
                <a:lumOff val="60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2">
                    <a:lumMod val="75000"/>
                    <a:lumOff val="25000"/>
                  </a:schemeClr>
                </a:solidFill>
              </a:rPr>
              <a:t>Academic Expectations</a:t>
            </a:r>
            <a:endParaRPr lang="en-US" dirty="0">
              <a:solidFill>
                <a:schemeClr val="tx2">
                  <a:lumMod val="75000"/>
                  <a:lumOff val="25000"/>
                </a:schemeClr>
              </a:solidFill>
            </a:endParaRPr>
          </a:p>
        </p:txBody>
      </p:sp>
      <p:sp>
        <p:nvSpPr>
          <p:cNvPr id="3" name="Content Placeholder 2"/>
          <p:cNvSpPr>
            <a:spLocks noGrp="1"/>
          </p:cNvSpPr>
          <p:nvPr>
            <p:ph idx="1"/>
          </p:nvPr>
        </p:nvSpPr>
        <p:spPr/>
        <p:txBody>
          <a:bodyPr>
            <a:noAutofit/>
          </a:bodyPr>
          <a:lstStyle/>
          <a:p>
            <a:r>
              <a:rPr lang="en-US" sz="3200" dirty="0" smtClean="0">
                <a:solidFill>
                  <a:schemeClr val="accent3"/>
                </a:solidFill>
              </a:rPr>
              <a:t>Come to class, be on time, have all materials ready</a:t>
            </a:r>
          </a:p>
          <a:p>
            <a:r>
              <a:rPr lang="en-US" sz="3200" dirty="0" smtClean="0">
                <a:solidFill>
                  <a:schemeClr val="accent3"/>
                </a:solidFill>
              </a:rPr>
              <a:t>Follow directions</a:t>
            </a:r>
          </a:p>
          <a:p>
            <a:r>
              <a:rPr lang="en-US" sz="3200" dirty="0" smtClean="0">
                <a:solidFill>
                  <a:schemeClr val="accent3"/>
                </a:solidFill>
              </a:rPr>
              <a:t>Complete assignments</a:t>
            </a:r>
          </a:p>
          <a:p>
            <a:r>
              <a:rPr lang="en-US" sz="3200" dirty="0" smtClean="0">
                <a:solidFill>
                  <a:schemeClr val="accent3"/>
                </a:solidFill>
              </a:rPr>
              <a:t>Work hard</a:t>
            </a:r>
          </a:p>
          <a:p>
            <a:r>
              <a:rPr lang="en-US" sz="3200" dirty="0" smtClean="0">
                <a:solidFill>
                  <a:schemeClr val="accent3"/>
                </a:solidFill>
              </a:rPr>
              <a:t>Do your best</a:t>
            </a:r>
          </a:p>
          <a:p>
            <a:r>
              <a:rPr lang="en-US" sz="3200" dirty="0" smtClean="0">
                <a:solidFill>
                  <a:schemeClr val="accent3"/>
                </a:solidFill>
              </a:rPr>
              <a:t>Do Not complain</a:t>
            </a:r>
            <a:endParaRPr lang="en-US" sz="3200" dirty="0">
              <a:solidFill>
                <a:schemeClr val="accent3"/>
              </a:solidFill>
            </a:endParaRPr>
          </a:p>
        </p:txBody>
      </p:sp>
      <p:pic>
        <p:nvPicPr>
          <p:cNvPr id="7" name="Picture 6"/>
          <p:cNvPicPr>
            <a:picLocks noChangeAspect="1"/>
          </p:cNvPicPr>
          <p:nvPr/>
        </p:nvPicPr>
        <p:blipFill>
          <a:blip r:embed="rId2"/>
          <a:stretch>
            <a:fillRect/>
          </a:stretch>
        </p:blipFill>
        <p:spPr>
          <a:xfrm>
            <a:off x="6398921" y="3072984"/>
            <a:ext cx="5313393" cy="2987428"/>
          </a:xfrm>
          <a:prstGeom prst="rect">
            <a:avLst/>
          </a:prstGeom>
        </p:spPr>
      </p:pic>
    </p:spTree>
    <p:extLst>
      <p:ext uri="{BB962C8B-B14F-4D97-AF65-F5344CB8AC3E}">
        <p14:creationId xmlns:p14="http://schemas.microsoft.com/office/powerpoint/2010/main" val="163319811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chemeClr val="accent3">
                <a:lumMod val="40000"/>
                <a:lumOff val="60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2">
                    <a:lumMod val="75000"/>
                    <a:lumOff val="25000"/>
                  </a:schemeClr>
                </a:solidFill>
              </a:rPr>
              <a:t>DO’S</a:t>
            </a:r>
            <a:endParaRPr lang="en-US" dirty="0">
              <a:solidFill>
                <a:schemeClr val="tx2">
                  <a:lumMod val="75000"/>
                  <a:lumOff val="25000"/>
                </a:schemeClr>
              </a:solidFill>
            </a:endParaRPr>
          </a:p>
        </p:txBody>
      </p:sp>
      <p:sp>
        <p:nvSpPr>
          <p:cNvPr id="3" name="Content Placeholder 2"/>
          <p:cNvSpPr>
            <a:spLocks noGrp="1"/>
          </p:cNvSpPr>
          <p:nvPr>
            <p:ph idx="1"/>
          </p:nvPr>
        </p:nvSpPr>
        <p:spPr>
          <a:xfrm>
            <a:off x="1251678" y="1663909"/>
            <a:ext cx="10178322" cy="4215684"/>
          </a:xfrm>
        </p:spPr>
        <p:txBody>
          <a:bodyPr>
            <a:noAutofit/>
          </a:bodyPr>
          <a:lstStyle/>
          <a:p>
            <a:r>
              <a:rPr lang="en-US" sz="2800" dirty="0" smtClean="0">
                <a:solidFill>
                  <a:schemeClr val="accent3">
                    <a:lumMod val="75000"/>
                  </a:schemeClr>
                </a:solidFill>
              </a:rPr>
              <a:t>Be here, be on time</a:t>
            </a:r>
          </a:p>
          <a:p>
            <a:r>
              <a:rPr lang="en-US" sz="2800" dirty="0" smtClean="0">
                <a:solidFill>
                  <a:schemeClr val="accent3">
                    <a:lumMod val="75000"/>
                  </a:schemeClr>
                </a:solidFill>
              </a:rPr>
              <a:t>Have all materials ready before the bell rings</a:t>
            </a:r>
          </a:p>
          <a:p>
            <a:r>
              <a:rPr lang="en-US" sz="2800" dirty="0" smtClean="0">
                <a:solidFill>
                  <a:schemeClr val="accent3">
                    <a:lumMod val="75000"/>
                  </a:schemeClr>
                </a:solidFill>
              </a:rPr>
              <a:t>Listen when others are speaking</a:t>
            </a:r>
          </a:p>
          <a:p>
            <a:r>
              <a:rPr lang="en-US" sz="2800" dirty="0" smtClean="0">
                <a:solidFill>
                  <a:schemeClr val="accent3">
                    <a:lumMod val="75000"/>
                  </a:schemeClr>
                </a:solidFill>
              </a:rPr>
              <a:t>Follow directions</a:t>
            </a:r>
          </a:p>
          <a:p>
            <a:r>
              <a:rPr lang="en-US" sz="2800" dirty="0" smtClean="0">
                <a:solidFill>
                  <a:schemeClr val="accent3">
                    <a:lumMod val="75000"/>
                  </a:schemeClr>
                </a:solidFill>
              </a:rPr>
              <a:t>Raise your hand before speaking, unless told otherwise</a:t>
            </a:r>
          </a:p>
          <a:p>
            <a:r>
              <a:rPr lang="en-US" sz="2800" dirty="0" smtClean="0">
                <a:solidFill>
                  <a:schemeClr val="accent3">
                    <a:lumMod val="75000"/>
                  </a:schemeClr>
                </a:solidFill>
              </a:rPr>
              <a:t>Be polite and respectful to everyone</a:t>
            </a:r>
          </a:p>
          <a:p>
            <a:r>
              <a:rPr lang="en-US" sz="2800" dirty="0" smtClean="0">
                <a:solidFill>
                  <a:schemeClr val="accent3">
                    <a:lumMod val="75000"/>
                  </a:schemeClr>
                </a:solidFill>
              </a:rPr>
              <a:t>Stay focused and on task</a:t>
            </a:r>
          </a:p>
          <a:p>
            <a:r>
              <a:rPr lang="en-US" sz="2800" dirty="0" smtClean="0">
                <a:solidFill>
                  <a:schemeClr val="accent3">
                    <a:lumMod val="75000"/>
                  </a:schemeClr>
                </a:solidFill>
              </a:rPr>
              <a:t>Stay in your seat, unless told otherwise</a:t>
            </a:r>
            <a:endParaRPr lang="en-US" sz="2800" dirty="0">
              <a:solidFill>
                <a:schemeClr val="accent3">
                  <a:lumMod val="75000"/>
                </a:schemeClr>
              </a:solidFill>
            </a:endParaRPr>
          </a:p>
        </p:txBody>
      </p:sp>
      <p:pic>
        <p:nvPicPr>
          <p:cNvPr id="4" name="Picture 3"/>
          <p:cNvPicPr>
            <a:picLocks noChangeAspect="1"/>
          </p:cNvPicPr>
          <p:nvPr/>
        </p:nvPicPr>
        <p:blipFill>
          <a:blip r:embed="rId2"/>
          <a:stretch>
            <a:fillRect/>
          </a:stretch>
        </p:blipFill>
        <p:spPr>
          <a:xfrm>
            <a:off x="9332768" y="1187210"/>
            <a:ext cx="1602415" cy="2584541"/>
          </a:xfrm>
          <a:prstGeom prst="rect">
            <a:avLst/>
          </a:prstGeom>
        </p:spPr>
      </p:pic>
    </p:spTree>
    <p:extLst>
      <p:ext uri="{BB962C8B-B14F-4D97-AF65-F5344CB8AC3E}">
        <p14:creationId xmlns:p14="http://schemas.microsoft.com/office/powerpoint/2010/main" val="33469539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37000">
              <a:srgbClr val="D8DFBF"/>
            </a:gs>
            <a:gs pos="0">
              <a:schemeClr val="accent3">
                <a:lumMod val="40000"/>
                <a:lumOff val="60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5" name="Content Placeholder 4"/>
          <p:cNvSpPr>
            <a:spLocks noGrp="1"/>
          </p:cNvSpPr>
          <p:nvPr>
            <p:ph idx="1"/>
          </p:nvPr>
        </p:nvSpPr>
        <p:spPr>
          <a:xfrm>
            <a:off x="1251678" y="976745"/>
            <a:ext cx="10178322" cy="4902847"/>
          </a:xfrm>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5400" dirty="0" smtClean="0">
                <a:solidFill>
                  <a:schemeClr val="accent1">
                    <a:lumMod val="75000"/>
                  </a:schemeClr>
                </a:solidFill>
                <a:latin typeface="+mj-lt"/>
              </a:rPr>
              <a:t>DON’TS</a:t>
            </a:r>
          </a:p>
          <a:p>
            <a:pPr marL="0" marR="0" lvl="0" indent="0" defTabSz="914400" eaLnBrk="1" fontAlgn="auto" latinLnBrk="0" hangingPunct="1">
              <a:lnSpc>
                <a:spcPct val="100000"/>
              </a:lnSpc>
              <a:spcBef>
                <a:spcPts val="0"/>
              </a:spcBef>
              <a:spcAft>
                <a:spcPts val="0"/>
              </a:spcAft>
              <a:buClrTx/>
              <a:buSzTx/>
              <a:buFontTx/>
              <a:buNone/>
              <a:tabLst/>
              <a:defRPr/>
            </a:pPr>
            <a:endParaRPr lang="en-US" dirty="0"/>
          </a:p>
          <a:p>
            <a:pPr marR="0" lvl="0" defTabSz="914400" eaLnBrk="1" fontAlgn="auto" latinLnBrk="0" hangingPunct="1">
              <a:lnSpc>
                <a:spcPct val="150000"/>
              </a:lnSpc>
              <a:spcBef>
                <a:spcPts val="0"/>
              </a:spcBef>
              <a:spcAft>
                <a:spcPts val="0"/>
              </a:spcAft>
              <a:buClrTx/>
              <a:buSzTx/>
              <a:buFont typeface="Arial" charset="0"/>
              <a:buChar char="•"/>
              <a:tabLst/>
              <a:defRPr/>
            </a:pPr>
            <a:r>
              <a:rPr lang="en-US" sz="3200" dirty="0" smtClean="0">
                <a:solidFill>
                  <a:schemeClr val="accent3"/>
                </a:solidFill>
              </a:rPr>
              <a:t>BE DISRESPECTFUL</a:t>
            </a:r>
          </a:p>
          <a:p>
            <a:pPr marR="0" lvl="0" defTabSz="914400" eaLnBrk="1" fontAlgn="auto" latinLnBrk="0" hangingPunct="1">
              <a:lnSpc>
                <a:spcPct val="150000"/>
              </a:lnSpc>
              <a:spcBef>
                <a:spcPts val="0"/>
              </a:spcBef>
              <a:spcAft>
                <a:spcPts val="0"/>
              </a:spcAft>
              <a:buClrTx/>
              <a:buSzTx/>
              <a:buFont typeface="Arial" charset="0"/>
              <a:buChar char="•"/>
              <a:tabLst/>
              <a:defRPr/>
            </a:pPr>
            <a:r>
              <a:rPr lang="en-US" sz="3200" dirty="0" smtClean="0">
                <a:solidFill>
                  <a:schemeClr val="accent3"/>
                </a:solidFill>
              </a:rPr>
              <a:t>DOUBT YOURSELF</a:t>
            </a:r>
          </a:p>
          <a:p>
            <a:pPr marR="0" lvl="0" defTabSz="914400" eaLnBrk="1" fontAlgn="auto" latinLnBrk="0" hangingPunct="1">
              <a:lnSpc>
                <a:spcPct val="150000"/>
              </a:lnSpc>
              <a:spcBef>
                <a:spcPts val="0"/>
              </a:spcBef>
              <a:spcAft>
                <a:spcPts val="0"/>
              </a:spcAft>
              <a:buClrTx/>
              <a:buSzTx/>
              <a:buFont typeface="Arial" charset="0"/>
              <a:buChar char="•"/>
              <a:tabLst/>
              <a:defRPr/>
            </a:pPr>
            <a:r>
              <a:rPr lang="en-US" sz="3200" dirty="0" smtClean="0">
                <a:solidFill>
                  <a:schemeClr val="accent3"/>
                </a:solidFill>
              </a:rPr>
              <a:t>STOP TRYING</a:t>
            </a:r>
          </a:p>
          <a:p>
            <a:pPr marR="0" lvl="0" defTabSz="914400" eaLnBrk="1" fontAlgn="auto" latinLnBrk="0" hangingPunct="1">
              <a:lnSpc>
                <a:spcPct val="150000"/>
              </a:lnSpc>
              <a:spcBef>
                <a:spcPts val="0"/>
              </a:spcBef>
              <a:spcAft>
                <a:spcPts val="0"/>
              </a:spcAft>
              <a:buClrTx/>
              <a:buSzTx/>
              <a:buFont typeface="Arial" charset="0"/>
              <a:buChar char="•"/>
              <a:tabLst/>
              <a:defRPr/>
            </a:pPr>
            <a:r>
              <a:rPr lang="en-US" sz="3200" dirty="0" smtClean="0">
                <a:solidFill>
                  <a:schemeClr val="accent3"/>
                </a:solidFill>
              </a:rPr>
              <a:t>BREAK SCHOOL RULES</a:t>
            </a:r>
          </a:p>
        </p:txBody>
      </p:sp>
    </p:spTree>
    <p:extLst>
      <p:ext uri="{BB962C8B-B14F-4D97-AF65-F5344CB8AC3E}">
        <p14:creationId xmlns:p14="http://schemas.microsoft.com/office/powerpoint/2010/main" val="138243972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37000">
              <a:srgbClr val="D8DFBF"/>
            </a:gs>
            <a:gs pos="0">
              <a:schemeClr val="accent3">
                <a:lumMod val="40000"/>
                <a:lumOff val="60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solidFill>
              </a:rPr>
              <a:t>WHEN YOU ENTER THE ROOM</a:t>
            </a:r>
            <a:endParaRPr lang="en-US" dirty="0">
              <a:solidFill>
                <a:schemeClr val="accent1"/>
              </a:solidFill>
            </a:endParaRPr>
          </a:p>
        </p:txBody>
      </p:sp>
      <p:sp>
        <p:nvSpPr>
          <p:cNvPr id="3" name="Content Placeholder 2"/>
          <p:cNvSpPr>
            <a:spLocks noGrp="1"/>
          </p:cNvSpPr>
          <p:nvPr>
            <p:ph idx="1"/>
          </p:nvPr>
        </p:nvSpPr>
        <p:spPr>
          <a:xfrm>
            <a:off x="1251678" y="1163783"/>
            <a:ext cx="10178322" cy="4987636"/>
          </a:xfrm>
        </p:spPr>
        <p:txBody>
          <a:bodyPr>
            <a:normAutofit lnSpcReduction="10000"/>
          </a:bodyPr>
          <a:lstStyle/>
          <a:p>
            <a:pPr marL="609600" indent="-609600">
              <a:buFontTx/>
              <a:buAutoNum type="arabicPeriod"/>
            </a:pPr>
            <a:r>
              <a:rPr lang="en-US" altLang="en-US" sz="3200" dirty="0">
                <a:solidFill>
                  <a:schemeClr val="accent3"/>
                </a:solidFill>
              </a:rPr>
              <a:t>Enter the room quickly and quietly.</a:t>
            </a:r>
          </a:p>
          <a:p>
            <a:pPr marL="609600" indent="-609600">
              <a:buFontTx/>
              <a:buAutoNum type="arabicPeriod"/>
            </a:pPr>
            <a:r>
              <a:rPr lang="en-US" altLang="en-US" sz="3200" dirty="0" smtClean="0">
                <a:solidFill>
                  <a:schemeClr val="accent3"/>
                </a:solidFill>
              </a:rPr>
              <a:t>Get any necessary materials, sharpen pencils </a:t>
            </a:r>
            <a:r>
              <a:rPr lang="en-US" altLang="en-US" sz="3200" dirty="0">
                <a:solidFill>
                  <a:schemeClr val="accent3"/>
                </a:solidFill>
              </a:rPr>
              <a:t>and be </a:t>
            </a:r>
            <a:r>
              <a:rPr lang="en-US" altLang="en-US" sz="3200" dirty="0" smtClean="0">
                <a:solidFill>
                  <a:schemeClr val="accent3"/>
                </a:solidFill>
              </a:rPr>
              <a:t>seated.</a:t>
            </a:r>
          </a:p>
          <a:p>
            <a:pPr marL="609600" indent="-609600">
              <a:buFontTx/>
              <a:buAutoNum type="arabicPeriod"/>
            </a:pPr>
            <a:r>
              <a:rPr lang="en-US" altLang="en-US" sz="3200" dirty="0" smtClean="0">
                <a:solidFill>
                  <a:schemeClr val="accent3"/>
                </a:solidFill>
              </a:rPr>
              <a:t>Get your homework out and ready to be checked.</a:t>
            </a:r>
            <a:endParaRPr lang="en-US" altLang="en-US" sz="3200" dirty="0">
              <a:solidFill>
                <a:schemeClr val="accent3"/>
              </a:solidFill>
            </a:endParaRPr>
          </a:p>
          <a:p>
            <a:pPr marL="609600" indent="-609600">
              <a:buFontTx/>
              <a:buAutoNum type="arabicPeriod"/>
            </a:pPr>
            <a:r>
              <a:rPr lang="en-US" altLang="en-US" sz="3200" dirty="0">
                <a:solidFill>
                  <a:schemeClr val="accent3"/>
                </a:solidFill>
              </a:rPr>
              <a:t>Read </a:t>
            </a:r>
            <a:r>
              <a:rPr lang="en-US" altLang="en-US" sz="3200" dirty="0" smtClean="0">
                <a:solidFill>
                  <a:schemeClr val="accent3"/>
                </a:solidFill>
              </a:rPr>
              <a:t>the </a:t>
            </a:r>
            <a:r>
              <a:rPr lang="en-US" altLang="en-US" sz="3200" dirty="0">
                <a:solidFill>
                  <a:schemeClr val="accent3"/>
                </a:solidFill>
              </a:rPr>
              <a:t>assignment posted on the board and start working.</a:t>
            </a:r>
          </a:p>
          <a:p>
            <a:pPr marL="609600" indent="-609600">
              <a:buFontTx/>
              <a:buAutoNum type="arabicPeriod"/>
            </a:pPr>
            <a:r>
              <a:rPr lang="en-US" altLang="en-US" sz="3200" dirty="0">
                <a:solidFill>
                  <a:schemeClr val="accent3"/>
                </a:solidFill>
              </a:rPr>
              <a:t>If you finish </a:t>
            </a:r>
            <a:r>
              <a:rPr lang="en-US" altLang="en-US" sz="3200" dirty="0" smtClean="0">
                <a:solidFill>
                  <a:schemeClr val="accent3"/>
                </a:solidFill>
              </a:rPr>
              <a:t>the </a:t>
            </a:r>
            <a:r>
              <a:rPr lang="en-US" altLang="en-US" sz="3200" dirty="0">
                <a:solidFill>
                  <a:schemeClr val="accent3"/>
                </a:solidFill>
              </a:rPr>
              <a:t>assignment early, work on something else quietly.</a:t>
            </a:r>
          </a:p>
          <a:p>
            <a:pPr marL="609600" indent="-609600">
              <a:buFontTx/>
              <a:buAutoNum type="arabicPeriod"/>
            </a:pPr>
            <a:r>
              <a:rPr lang="en-US" altLang="en-US" sz="3200" dirty="0">
                <a:solidFill>
                  <a:schemeClr val="accent3"/>
                </a:solidFill>
              </a:rPr>
              <a:t>Quietly, patiently wait for instruction. </a:t>
            </a:r>
          </a:p>
          <a:p>
            <a:endParaRPr lang="en-US" dirty="0"/>
          </a:p>
        </p:txBody>
      </p:sp>
      <p:pic>
        <p:nvPicPr>
          <p:cNvPr id="4" name="Picture 3"/>
          <p:cNvPicPr>
            <a:picLocks noChangeAspect="1"/>
          </p:cNvPicPr>
          <p:nvPr/>
        </p:nvPicPr>
        <p:blipFill>
          <a:blip r:embed="rId2"/>
          <a:stretch>
            <a:fillRect/>
          </a:stretch>
        </p:blipFill>
        <p:spPr>
          <a:xfrm rot="19941332">
            <a:off x="8958007" y="5179702"/>
            <a:ext cx="1167133" cy="1338456"/>
          </a:xfrm>
          <a:prstGeom prst="rect">
            <a:avLst/>
          </a:prstGeom>
        </p:spPr>
      </p:pic>
    </p:spTree>
    <p:extLst>
      <p:ext uri="{BB962C8B-B14F-4D97-AF65-F5344CB8AC3E}">
        <p14:creationId xmlns:p14="http://schemas.microsoft.com/office/powerpoint/2010/main" val="133216316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37000">
              <a:srgbClr val="D8DFBF"/>
            </a:gs>
            <a:gs pos="0">
              <a:schemeClr val="accent3">
                <a:lumMod val="40000"/>
                <a:lumOff val="60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solidFill>
              </a:rPr>
              <a:t>Completion of daily work</a:t>
            </a:r>
            <a:endParaRPr lang="en-US" dirty="0">
              <a:solidFill>
                <a:schemeClr val="accent1"/>
              </a:solidFill>
            </a:endParaRPr>
          </a:p>
        </p:txBody>
      </p:sp>
      <p:sp>
        <p:nvSpPr>
          <p:cNvPr id="3" name="Content Placeholder 2"/>
          <p:cNvSpPr>
            <a:spLocks noGrp="1"/>
          </p:cNvSpPr>
          <p:nvPr>
            <p:ph idx="1"/>
          </p:nvPr>
        </p:nvSpPr>
        <p:spPr>
          <a:xfrm>
            <a:off x="1251678" y="1350819"/>
            <a:ext cx="10178322" cy="4528774"/>
          </a:xfrm>
          <a:noFill/>
        </p:spPr>
        <p:txBody>
          <a:bodyPr>
            <a:normAutofit lnSpcReduction="10000"/>
          </a:bodyPr>
          <a:lstStyle/>
          <a:p>
            <a:r>
              <a:rPr lang="en-US" sz="2800" smtClean="0">
                <a:solidFill>
                  <a:schemeClr val="accent3"/>
                </a:solidFill>
              </a:rPr>
              <a:t>A </a:t>
            </a:r>
            <a:r>
              <a:rPr lang="en-US" sz="2800" smtClean="0">
                <a:solidFill>
                  <a:schemeClr val="accent3"/>
                </a:solidFill>
              </a:rPr>
              <a:t>few review </a:t>
            </a:r>
            <a:r>
              <a:rPr lang="en-US" sz="2800" smtClean="0">
                <a:solidFill>
                  <a:schemeClr val="accent3"/>
                </a:solidFill>
              </a:rPr>
              <a:t>problems</a:t>
            </a:r>
            <a:r>
              <a:rPr lang="en-US" sz="2800" smtClean="0">
                <a:solidFill>
                  <a:schemeClr val="accent3"/>
                </a:solidFill>
              </a:rPr>
              <a:t> </a:t>
            </a:r>
            <a:r>
              <a:rPr lang="en-US" sz="2800" dirty="0" smtClean="0">
                <a:solidFill>
                  <a:schemeClr val="accent3"/>
                </a:solidFill>
              </a:rPr>
              <a:t>will be given each day.</a:t>
            </a:r>
          </a:p>
          <a:p>
            <a:r>
              <a:rPr lang="en-US" sz="2800" smtClean="0">
                <a:solidFill>
                  <a:schemeClr val="accent3"/>
                </a:solidFill>
              </a:rPr>
              <a:t>Copy and complete </a:t>
            </a:r>
            <a:r>
              <a:rPr lang="en-US" sz="2800" dirty="0" smtClean="0">
                <a:solidFill>
                  <a:schemeClr val="accent3"/>
                </a:solidFill>
              </a:rPr>
              <a:t>each problem on loose leaf.</a:t>
            </a:r>
          </a:p>
          <a:p>
            <a:r>
              <a:rPr lang="en-US" sz="2800" dirty="0" smtClean="0">
                <a:solidFill>
                  <a:schemeClr val="accent3"/>
                </a:solidFill>
              </a:rPr>
              <a:t>Add the date each day.</a:t>
            </a:r>
          </a:p>
          <a:p>
            <a:r>
              <a:rPr lang="en-US" sz="2800" dirty="0" smtClean="0">
                <a:solidFill>
                  <a:schemeClr val="accent3"/>
                </a:solidFill>
              </a:rPr>
              <a:t>Show all of your work.</a:t>
            </a:r>
          </a:p>
          <a:p>
            <a:r>
              <a:rPr lang="en-US" sz="2800" dirty="0" smtClean="0">
                <a:solidFill>
                  <a:schemeClr val="accent3"/>
                </a:solidFill>
              </a:rPr>
              <a:t>One paper will be turned in at the end of the week.</a:t>
            </a:r>
          </a:p>
          <a:p>
            <a:r>
              <a:rPr lang="en-US" sz="2800" dirty="0" smtClean="0">
                <a:solidFill>
                  <a:schemeClr val="accent3"/>
                </a:solidFill>
              </a:rPr>
              <a:t>These will be used to keep your skills sharp, show me where we need some extra practice and as a grade.</a:t>
            </a:r>
          </a:p>
          <a:p>
            <a:r>
              <a:rPr lang="en-US" sz="2800" dirty="0" smtClean="0">
                <a:solidFill>
                  <a:schemeClr val="accent3"/>
                </a:solidFill>
              </a:rPr>
              <a:t>Each week’s problems will be kept in a file for anyone who is absent.  </a:t>
            </a:r>
          </a:p>
          <a:p>
            <a:endParaRPr lang="en-US" dirty="0" smtClean="0"/>
          </a:p>
        </p:txBody>
      </p:sp>
      <p:pic>
        <p:nvPicPr>
          <p:cNvPr id="4" name="Picture 3"/>
          <p:cNvPicPr>
            <a:picLocks noChangeAspect="1"/>
          </p:cNvPicPr>
          <p:nvPr/>
        </p:nvPicPr>
        <p:blipFill>
          <a:blip r:embed="rId2"/>
          <a:stretch>
            <a:fillRect/>
          </a:stretch>
        </p:blipFill>
        <p:spPr>
          <a:xfrm rot="20764980">
            <a:off x="9234632" y="1874517"/>
            <a:ext cx="1536700" cy="1587500"/>
          </a:xfrm>
          <a:prstGeom prst="rect">
            <a:avLst/>
          </a:prstGeom>
        </p:spPr>
      </p:pic>
    </p:spTree>
    <p:extLst>
      <p:ext uri="{BB962C8B-B14F-4D97-AF65-F5344CB8AC3E}">
        <p14:creationId xmlns:p14="http://schemas.microsoft.com/office/powerpoint/2010/main" val="182959928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37000">
              <a:srgbClr val="D8DFBF"/>
            </a:gs>
            <a:gs pos="0">
              <a:schemeClr val="accent3">
                <a:lumMod val="40000"/>
                <a:lumOff val="60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solidFill>
              </a:rPr>
              <a:t>Tests, quizzes and extra credit</a:t>
            </a:r>
            <a:endParaRPr lang="en-US" dirty="0">
              <a:solidFill>
                <a:schemeClr val="accent1"/>
              </a:solidFill>
            </a:endParaRPr>
          </a:p>
        </p:txBody>
      </p:sp>
      <p:sp>
        <p:nvSpPr>
          <p:cNvPr id="3" name="Content Placeholder 2"/>
          <p:cNvSpPr>
            <a:spLocks noGrp="1"/>
          </p:cNvSpPr>
          <p:nvPr>
            <p:ph idx="1"/>
          </p:nvPr>
        </p:nvSpPr>
        <p:spPr>
          <a:xfrm>
            <a:off x="1251678" y="1399309"/>
            <a:ext cx="10178322" cy="5458691"/>
          </a:xfrm>
        </p:spPr>
        <p:txBody>
          <a:bodyPr>
            <a:noAutofit/>
          </a:bodyPr>
          <a:lstStyle/>
          <a:p>
            <a:r>
              <a:rPr lang="en-US" sz="2800" dirty="0" smtClean="0">
                <a:solidFill>
                  <a:schemeClr val="accent3"/>
                </a:solidFill>
              </a:rPr>
              <a:t>We will have a quiz almost every week on the material we are working on to check progress.  Corrections cannot be made on a quiz, however adjustments will be made if many are struggling with a topic.</a:t>
            </a:r>
          </a:p>
          <a:p>
            <a:r>
              <a:rPr lang="en-US" sz="2800" dirty="0" smtClean="0">
                <a:solidFill>
                  <a:schemeClr val="accent3"/>
                </a:solidFill>
              </a:rPr>
              <a:t>Tests will be announced a few days before.  They will be comprehensive.  Corrections may be made on any test to improve your grade.  Corrections must be completed correctly (directions will follow) and returned within a week.  Test corrections can earn you half credit for each problem.  There will also be some circumstances when you can retake the test.  Corrections must be done first, then we can talk.</a:t>
            </a:r>
          </a:p>
          <a:p>
            <a:endParaRPr lang="en-US" sz="2800" dirty="0" smtClean="0">
              <a:solidFill>
                <a:schemeClr val="accent3"/>
              </a:solidFill>
            </a:endParaRPr>
          </a:p>
        </p:txBody>
      </p:sp>
    </p:spTree>
    <p:extLst>
      <p:ext uri="{BB962C8B-B14F-4D97-AF65-F5344CB8AC3E}">
        <p14:creationId xmlns:p14="http://schemas.microsoft.com/office/powerpoint/2010/main" val="1201848721"/>
      </p:ext>
    </p:extLst>
  </p:cSld>
  <p:clrMapOvr>
    <a:masterClrMapping/>
  </p:clrMapOvr>
  <p:timing>
    <p:tnLst>
      <p:par>
        <p:cTn id="1" dur="indefinite" restart="never" nodeType="tmRoot"/>
      </p:par>
    </p:tnLst>
  </p:timing>
</p:sld>
</file>

<file path=ppt/theme/theme1.xml><?xml version="1.0" encoding="utf-8"?>
<a:theme xmlns:a="http://schemas.openxmlformats.org/drawingml/2006/main" name="Badge">
  <a:themeElements>
    <a:clrScheme name="Badge">
      <a:dk1>
        <a:sysClr val="windowText" lastClr="000000"/>
      </a:dk1>
      <a:lt1>
        <a:sysClr val="window" lastClr="FFFFFF"/>
      </a:lt1>
      <a:dk2>
        <a:srgbClr val="2A1A00"/>
      </a:dk2>
      <a:lt2>
        <a:srgbClr val="F3F3F2"/>
      </a:lt2>
      <a:accent1>
        <a:srgbClr val="F8B323"/>
      </a:accent1>
      <a:accent2>
        <a:srgbClr val="656A59"/>
      </a:accent2>
      <a:accent3>
        <a:srgbClr val="46B2B5"/>
      </a:accent3>
      <a:accent4>
        <a:srgbClr val="8CAA7E"/>
      </a:accent4>
      <a:accent5>
        <a:srgbClr val="D36F68"/>
      </a:accent5>
      <a:accent6>
        <a:srgbClr val="826276"/>
      </a:accent6>
      <a:hlink>
        <a:srgbClr val="46B2B5"/>
      </a:hlink>
      <a:folHlink>
        <a:srgbClr val="A46694"/>
      </a:folHlink>
    </a:clrScheme>
    <a:fontScheme name="Badge">
      <a:majorFont>
        <a:latin typeface="Impact" panose="020B0806030902050204"/>
        <a:ea typeface=""/>
        <a:cs typeface=""/>
      </a:majorFont>
      <a:minorFont>
        <a:latin typeface="Gill Sans MT" panose="020B0502020104020203"/>
        <a:ea typeface=""/>
        <a:cs typeface=""/>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771EA782-DFA6-45B1-AEA3-661F1715B310}"/>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0">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780DA144-DB3F-B442-8F98-83FA7E2EF641}">
  <we:reference id="wa104178141" version="2.0.9.0" store="en-US" storeType="OMEX"/>
  <we:alternateReferences>
    <we:reference id="WA104178141" version="2.0.9.0" store="WA104178141"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emplate/>
  <TotalTime>26492</TotalTime>
  <Words>1081</Words>
  <Application>Microsoft Macintosh PowerPoint</Application>
  <PresentationFormat>Widescreen</PresentationFormat>
  <Paragraphs>94</Paragraphs>
  <Slides>21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21</vt:i4>
      </vt:variant>
    </vt:vector>
  </HeadingPairs>
  <TitlesOfParts>
    <vt:vector size="27" baseType="lpstr">
      <vt:lpstr>Arial</vt:lpstr>
      <vt:lpstr>Cambria Math</vt:lpstr>
      <vt:lpstr>Gill Sans MT</vt:lpstr>
      <vt:lpstr>Impact</vt:lpstr>
      <vt:lpstr>Wingdings 2</vt:lpstr>
      <vt:lpstr>Badge</vt:lpstr>
      <vt:lpstr>Welcome to Math Class</vt:lpstr>
      <vt:lpstr>PowerPoint Presentation</vt:lpstr>
      <vt:lpstr>Classroom expectations</vt:lpstr>
      <vt:lpstr>Academic Expectations</vt:lpstr>
      <vt:lpstr>DO’S</vt:lpstr>
      <vt:lpstr>PowerPoint Presentation</vt:lpstr>
      <vt:lpstr>WHEN YOU ENTER THE ROOM</vt:lpstr>
      <vt:lpstr>Completion of daily work</vt:lpstr>
      <vt:lpstr>Tests, quizzes and extra credit</vt:lpstr>
      <vt:lpstr>PowerPoint Presentation</vt:lpstr>
      <vt:lpstr>MATH TEST CORRECTIONS</vt:lpstr>
      <vt:lpstr>PowerPoint Presentation</vt:lpstr>
      <vt:lpstr>PowerPoint Presentation</vt:lpstr>
      <vt:lpstr>PowerPoint Presentation</vt:lpstr>
      <vt:lpstr>PowerPoint Presentation</vt:lpstr>
      <vt:lpstr>PowerPoint Presentation</vt:lpstr>
      <vt:lpstr>PowerPoint Presentation</vt:lpstr>
      <vt:lpstr>grades</vt:lpstr>
      <vt:lpstr>Extra help</vt:lpstr>
      <vt:lpstr>End of class</vt:lpstr>
      <vt:lpstr>group work</vt:lpstr>
    </vt:vector>
  </TitlesOfParts>
  <Company/>
  <LinksUpToDate>false</LinksUpToDate>
  <SharedDoc>false</SharedDoc>
  <HyperlinksChanged>false</HyperlinksChanged>
  <AppVersion>15.0024</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 to Math Class</dc:title>
  <dc:creator>Microsoft Office User</dc:creator>
  <cp:lastModifiedBy>Microsoft Office User</cp:lastModifiedBy>
  <cp:revision>27</cp:revision>
  <dcterms:created xsi:type="dcterms:W3CDTF">2016-07-12T18:13:02Z</dcterms:created>
  <dcterms:modified xsi:type="dcterms:W3CDTF">2016-09-01T15:44:15Z</dcterms:modified>
</cp:coreProperties>
</file>